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sldIdLst>
    <p:sldId id="256" r:id="rId5"/>
    <p:sldId id="257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08"/>
  </p:normalViewPr>
  <p:slideViewPr>
    <p:cSldViewPr snapToGrid="0" snapToObjects="1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939182" y="3192088"/>
            <a:ext cx="8512389" cy="14074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b="1" dirty="0" smtClean="0">
                <a:solidFill>
                  <a:srgbClr val="385623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X Encuentro Regional: </a:t>
            </a:r>
          </a:p>
          <a:p>
            <a:pPr algn="l"/>
            <a:endParaRPr lang="es-ES" sz="4400" b="1" dirty="0" smtClean="0">
              <a:solidFill>
                <a:srgbClr val="385623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s-CL" sz="5800" b="1" dirty="0" smtClean="0">
                <a:solidFill>
                  <a:srgbClr val="1C501C"/>
                </a:solidFill>
              </a:rPr>
              <a:t>“LA COMPRA PÚBLICA ALIMENTARIA: RECONDUCIENDO EL GASTO PÚBLICO HACIA LA RESTAURACIÓN COLECTIVA MÁS SOSTENIBLE”</a:t>
            </a:r>
            <a:endParaRPr lang="en-US" sz="5800" b="1" dirty="0" smtClean="0">
              <a:solidFill>
                <a:srgbClr val="1C501C"/>
              </a:solidFill>
            </a:endParaRPr>
          </a:p>
          <a:p>
            <a:pPr algn="l"/>
            <a:r>
              <a:rPr lang="es-ES" sz="4400" b="1" dirty="0" smtClean="0">
                <a:solidFill>
                  <a:srgbClr val="385623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endParaRPr lang="es-CL" sz="4400" b="1" dirty="0">
              <a:solidFill>
                <a:srgbClr val="1C501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570" y="5685905"/>
            <a:ext cx="4788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400" b="1" dirty="0">
                <a:solidFill>
                  <a:srgbClr val="1C501C"/>
                </a:solidFill>
              </a:rPr>
              <a:t>Universidad de Oviedo (España), </a:t>
            </a:r>
            <a:r>
              <a:rPr lang="es-ES" sz="1400" b="1" dirty="0">
                <a:solidFill>
                  <a:srgbClr val="1C501C"/>
                </a:solidFill>
              </a:rPr>
              <a:t>Universidad de </a:t>
            </a:r>
            <a:r>
              <a:rPr lang="x-none" sz="1400" b="1" dirty="0">
                <a:solidFill>
                  <a:srgbClr val="1C501C"/>
                </a:solidFill>
              </a:rPr>
              <a:t>Valladolid (España), </a:t>
            </a:r>
            <a:r>
              <a:rPr lang="es-ES" sz="1400" b="1" dirty="0">
                <a:solidFill>
                  <a:srgbClr val="1C501C"/>
                </a:solidFill>
              </a:rPr>
              <a:t>Universidad de </a:t>
            </a:r>
            <a:r>
              <a:rPr lang="x-none" sz="1400" b="1" dirty="0">
                <a:solidFill>
                  <a:srgbClr val="1C501C"/>
                </a:solidFill>
              </a:rPr>
              <a:t>Barcelona (España), Universidad del Salvador (Argentina), Universidad de la República (Uruguay), </a:t>
            </a:r>
            <a:r>
              <a:rPr lang="x-none" sz="1400" b="1" dirty="0" smtClean="0">
                <a:solidFill>
                  <a:srgbClr val="1C501C"/>
                </a:solidFill>
              </a:rPr>
              <a:t> </a:t>
            </a:r>
            <a:r>
              <a:rPr lang="x-none" sz="1400" b="1" dirty="0">
                <a:solidFill>
                  <a:srgbClr val="1C501C"/>
                </a:solidFill>
              </a:rPr>
              <a:t>Universidad </a:t>
            </a:r>
            <a:r>
              <a:rPr lang="es-AR" sz="1400" b="1" dirty="0">
                <a:solidFill>
                  <a:srgbClr val="1C501C"/>
                </a:solidFill>
              </a:rPr>
              <a:t>Nacional </a:t>
            </a:r>
            <a:r>
              <a:rPr lang="x-none" sz="1400" b="1" dirty="0">
                <a:solidFill>
                  <a:srgbClr val="1C501C"/>
                </a:solidFill>
              </a:rPr>
              <a:t>Autónoma de Honduras.</a:t>
            </a:r>
            <a:endParaRPr lang="es-ES" sz="1400" b="1" dirty="0">
              <a:solidFill>
                <a:srgbClr val="1C50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>
            <a:normAutofit/>
          </a:bodyPr>
          <a:lstStyle/>
          <a:p>
            <a:pPr algn="ctr"/>
            <a:r>
              <a:rPr lang="es-CL" sz="2000" b="1" dirty="0">
                <a:solidFill>
                  <a:srgbClr val="1C501C"/>
                </a:solidFill>
              </a:rPr>
              <a:t>“LA COMPRA PÚBLICA ALIMENTARIA: RECONDUCIENDO EL GASTO PÚBLICO HACIA LA RESTAURACIÓN COLECTIVA MÁS SOSTENIBLE”</a:t>
            </a:r>
            <a:endParaRPr lang="es-CL" sz="2000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3" y="1653025"/>
            <a:ext cx="10199716" cy="357447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ES" sz="2400" dirty="0"/>
              <a:t>Ha sido voluntad compartida por parte de los grupos de investigación de </a:t>
            </a:r>
            <a:r>
              <a:rPr lang="es-ES" sz="2400"/>
              <a:t>las </a:t>
            </a:r>
            <a:r>
              <a:rPr lang="es-ES" sz="2400" b="1" dirty="0"/>
              <a:t>6</a:t>
            </a:r>
            <a:r>
              <a:rPr lang="es-ES" sz="2400" b="1" smtClean="0"/>
              <a:t> </a:t>
            </a:r>
            <a:r>
              <a:rPr lang="es-ES" sz="2400" b="1" dirty="0"/>
              <a:t>Universidades </a:t>
            </a:r>
            <a:r>
              <a:rPr lang="es-ES" sz="2400" dirty="0"/>
              <a:t>implicadas en este proyecto, pertenecientes a </a:t>
            </a:r>
            <a:r>
              <a:rPr lang="es-ES" sz="2400" b="1" dirty="0"/>
              <a:t>4 países </a:t>
            </a:r>
            <a:r>
              <a:rPr lang="es-ES" sz="2400" dirty="0" smtClean="0"/>
              <a:t>de ambos lados del Atlántico </a:t>
            </a:r>
            <a:r>
              <a:rPr lang="es-ES" sz="2400" dirty="0"/>
              <a:t>(</a:t>
            </a:r>
            <a:r>
              <a:rPr lang="es-ES" sz="2400" b="1" dirty="0"/>
              <a:t>España, Argentina, Honduras y Uruguay</a:t>
            </a:r>
            <a:r>
              <a:rPr lang="es-ES" sz="2400" dirty="0"/>
              <a:t>) fortalecer vínculos entre ellas, encontrando en el impulso de la investigación y la cooperación interuniversitaria un campo particularmente indicado para optimizar los resultados de su mutua interacción. </a:t>
            </a:r>
            <a:r>
              <a:rPr lang="es-ES" sz="2400" dirty="0" smtClean="0"/>
              <a:t>Se aunaron esfuerzos en tiempos especialmente complejos dada la situación de pandemia COVID-19 que nos ha afectado, y logramos presentar </a:t>
            </a:r>
            <a:r>
              <a:rPr lang="es-ES" sz="2400" dirty="0"/>
              <a:t>un </a:t>
            </a:r>
            <a:r>
              <a:rPr lang="es-ES" sz="2400" b="1" dirty="0"/>
              <a:t>único proyecto conjunto </a:t>
            </a:r>
            <a:r>
              <a:rPr lang="es-ES" sz="2400" dirty="0" smtClean="0"/>
              <a:t>en el marco de la </a:t>
            </a:r>
            <a:r>
              <a:rPr lang="es-ES" sz="2400" dirty="0"/>
              <a:t>IX </a:t>
            </a:r>
            <a:r>
              <a:rPr lang="es-ES" sz="2400" dirty="0" smtClean="0"/>
              <a:t>Convocatoria </a:t>
            </a:r>
            <a:r>
              <a:rPr lang="es-ES" sz="2400" dirty="0"/>
              <a:t>del ODA-ALC. </a:t>
            </a: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26910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OBJETIVO GENERAL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069" y="1223493"/>
            <a:ext cx="10174660" cy="33734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El proyecto trata de profundizar en las posibilidades de mejora del marco regulador actual existente en los 4 países implicados, e </a:t>
            </a:r>
            <a:r>
              <a:rPr lang="es-ES" sz="2400" b="1" dirty="0"/>
              <a:t>identificar</a:t>
            </a:r>
            <a:r>
              <a:rPr lang="es-ES" sz="2400" dirty="0"/>
              <a:t> las </a:t>
            </a:r>
            <a:r>
              <a:rPr lang="es-ES" sz="2400" b="1" dirty="0"/>
              <a:t>dificultades, necesidades y oportunidades </a:t>
            </a:r>
            <a:r>
              <a:rPr lang="es-ES" sz="2400" dirty="0"/>
              <a:t>que en los Estados y Administraciones públicas se dan para avanzar en la compra pública alimentaria sostenible. </a:t>
            </a:r>
            <a:endParaRPr lang="es-ES" sz="2400" dirty="0" smtClean="0"/>
          </a:p>
          <a:p>
            <a:pPr marL="0" indent="0" algn="just">
              <a:buNone/>
            </a:pPr>
            <a:r>
              <a:rPr lang="es-ES" sz="2400" dirty="0" smtClean="0"/>
              <a:t>El </a:t>
            </a:r>
            <a:r>
              <a:rPr lang="es-ES" sz="2400" b="1" dirty="0"/>
              <a:t>análisis comparado crítico </a:t>
            </a:r>
            <a:r>
              <a:rPr lang="es-ES" sz="2400" dirty="0"/>
              <a:t>y las recomendaciones sobre </a:t>
            </a:r>
            <a:r>
              <a:rPr lang="es-ES" sz="2400" b="1" dirty="0"/>
              <a:t>cómo </a:t>
            </a:r>
            <a:r>
              <a:rPr lang="es-ES" sz="2400" dirty="0"/>
              <a:t>se lleva a cabo </a:t>
            </a:r>
            <a:r>
              <a:rPr lang="es-ES" sz="2400" dirty="0" smtClean="0"/>
              <a:t>en la práctica la </a:t>
            </a:r>
            <a:r>
              <a:rPr lang="es-ES" sz="2400" dirty="0"/>
              <a:t>compra pública en la restauración colectiva en los 4 </a:t>
            </a:r>
            <a:r>
              <a:rPr lang="es-ES" sz="2400" dirty="0" smtClean="0"/>
              <a:t>países implicados, y ello a través de las actuaciones que se llevaban a cabo en las </a:t>
            </a:r>
            <a:r>
              <a:rPr lang="es-ES" sz="2400" b="1" dirty="0"/>
              <a:t>ciudades </a:t>
            </a:r>
            <a:r>
              <a:rPr lang="es-ES" sz="2400" dirty="0"/>
              <a:t>de cada país en las cuales se trabajó para recolectar la información necesaria para el presente proyecto. </a:t>
            </a:r>
            <a:r>
              <a:rPr lang="es-ES" sz="2400" dirty="0" smtClean="0"/>
              <a:t>Se seleccionaron: </a:t>
            </a:r>
            <a:r>
              <a:rPr lang="es-ES" sz="2400" dirty="0"/>
              <a:t>Gijón (Asturias-España), Tudela (Navarra-España), Soria (Castilla y León-España), San José de </a:t>
            </a:r>
            <a:r>
              <a:rPr lang="es-ES" sz="2400" dirty="0" err="1"/>
              <a:t>Gualeguychú</a:t>
            </a:r>
            <a:r>
              <a:rPr lang="es-ES" sz="2400" dirty="0"/>
              <a:t> (Entre Ríos-Argentina), Santa Lucia (Honduras) y Salto (Uruguay). </a:t>
            </a:r>
            <a:endParaRPr lang="es-E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403363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OBJETIVOS ESPECÍFICOS (I)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132" y="1584101"/>
            <a:ext cx="8783392" cy="3012837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Recopilar la normativa que en materia de contratación pública facilita la inclusión de </a:t>
            </a:r>
            <a:r>
              <a:rPr lang="es-ES" sz="2400" b="1" dirty="0"/>
              <a:t>cláusulas sociales y medioambientales </a:t>
            </a:r>
            <a:r>
              <a:rPr lang="es-ES" sz="2400" dirty="0"/>
              <a:t>que preserve o fomente la agricultura </a:t>
            </a:r>
            <a:r>
              <a:rPr lang="es-ES" sz="2400" dirty="0" smtClean="0"/>
              <a:t>familiar y de proximidad.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 smtClean="0"/>
              <a:t>Obtener </a:t>
            </a:r>
            <a:r>
              <a:rPr lang="es-ES" sz="2400" dirty="0"/>
              <a:t>datos concretos referidos a la implementación por las Administraciones competentes de estas cláusulas en </a:t>
            </a:r>
            <a:r>
              <a:rPr lang="es-ES" sz="2400" b="1" dirty="0"/>
              <a:t>las licitaciones </a:t>
            </a:r>
            <a:r>
              <a:rPr lang="es-ES" sz="2400" b="1" dirty="0" smtClean="0"/>
              <a:t>públicas</a:t>
            </a:r>
            <a:r>
              <a:rPr lang="es-ES" sz="2400" dirty="0"/>
              <a:t>.</a:t>
            </a:r>
            <a:r>
              <a:rPr lang="es-ES" sz="2400" dirty="0" smtClean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 smtClean="0"/>
              <a:t>Obtener </a:t>
            </a:r>
            <a:r>
              <a:rPr lang="es-ES" sz="2400" dirty="0"/>
              <a:t>datos concretos referidos a las </a:t>
            </a:r>
            <a:r>
              <a:rPr lang="es-ES" sz="2400" b="1" dirty="0"/>
              <a:t>dificultades</a:t>
            </a:r>
            <a:r>
              <a:rPr lang="es-ES" sz="2400" dirty="0"/>
              <a:t> de las Administraciones para implementar la compra pública alimentaria</a:t>
            </a:r>
            <a:r>
              <a:rPr lang="es-E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56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OBJETIVOS ESPECÍFICOS (II)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132" y="1584101"/>
            <a:ext cx="8783392" cy="3012837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 Determinar si se </a:t>
            </a:r>
            <a:r>
              <a:rPr lang="es-ES" sz="2400" b="1" dirty="0"/>
              <a:t>aplican </a:t>
            </a:r>
            <a:r>
              <a:rPr lang="es-ES" sz="2400" dirty="0"/>
              <a:t>en </a:t>
            </a:r>
            <a:r>
              <a:rPr lang="es-ES" sz="2400" dirty="0" smtClean="0"/>
              <a:t>las licitaciones de </a:t>
            </a:r>
            <a:r>
              <a:rPr lang="es-ES" sz="2400" dirty="0"/>
              <a:t>compra pública de restauración colectiva estas </a:t>
            </a:r>
            <a:r>
              <a:rPr lang="es-ES" sz="2400" dirty="0" smtClean="0"/>
              <a:t>cláusulas. </a:t>
            </a:r>
            <a:endParaRPr lang="es-ES" sz="24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Identificar las dificultades, necesidades y oportunidades que en las Administraciones implicadas se presentan en la </a:t>
            </a:r>
            <a:r>
              <a:rPr lang="es-ES" sz="2400" b="1" dirty="0"/>
              <a:t>realidad</a:t>
            </a:r>
            <a:r>
              <a:rPr lang="es-ES" sz="2400" dirty="0"/>
              <a:t> para avanzar en la compra pública alimentaria.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Profundizar en las posibilidades de </a:t>
            </a:r>
            <a:r>
              <a:rPr lang="es-ES" sz="2400" b="1" dirty="0"/>
              <a:t>mejora del marco regulador </a:t>
            </a:r>
            <a:r>
              <a:rPr lang="es-ES" sz="2400" dirty="0"/>
              <a:t>actual existente en los países implicados. </a:t>
            </a:r>
            <a:endParaRPr lang="es-ES" sz="24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266019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RESULTADOS (I)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946" y="1275009"/>
            <a:ext cx="9839460" cy="39666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 smtClean="0"/>
              <a:t> Se proporcionan </a:t>
            </a:r>
            <a:r>
              <a:rPr lang="es-ES" sz="2400" dirty="0"/>
              <a:t>precisiones conceptuales de lo que se entiende por </a:t>
            </a:r>
            <a:r>
              <a:rPr lang="es-ES" sz="2400" dirty="0" smtClean="0"/>
              <a:t>compra </a:t>
            </a:r>
            <a:r>
              <a:rPr lang="es-ES" sz="2400" dirty="0"/>
              <a:t>pública </a:t>
            </a:r>
            <a:r>
              <a:rPr lang="es-ES" sz="2400" dirty="0" smtClean="0"/>
              <a:t>alimentaria, producción </a:t>
            </a:r>
            <a:r>
              <a:rPr lang="es-ES" sz="2400" dirty="0"/>
              <a:t>o agricultura </a:t>
            </a:r>
            <a:r>
              <a:rPr lang="es-ES" sz="2400" dirty="0" smtClean="0"/>
              <a:t>ecológica, </a:t>
            </a:r>
            <a:r>
              <a:rPr lang="es-ES" sz="2400" dirty="0"/>
              <a:t>familiar, sostenible y de proximidad, y en el relevamiento de las previsiones contenidas en la normativa vigente aplicable en cada caso estudiado (país-ciudad) de los ordenamientos jurídicos españoles, argentinos, uruguayos y hondureños. </a:t>
            </a:r>
            <a:endParaRPr lang="es-ES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S</a:t>
            </a:r>
            <a:r>
              <a:rPr lang="es-ES" sz="2400" dirty="0" smtClean="0"/>
              <a:t>e ha elaborado un </a:t>
            </a:r>
            <a:r>
              <a:rPr lang="es-ES" sz="2400" dirty="0"/>
              <a:t>instrumento unificado </a:t>
            </a:r>
            <a:r>
              <a:rPr lang="es-ES" sz="2400" dirty="0" smtClean="0"/>
              <a:t>para </a:t>
            </a:r>
            <a:r>
              <a:rPr lang="es-ES" sz="2400" dirty="0"/>
              <a:t>la realización de las entrevistas a los profesionales seleccionados, </a:t>
            </a:r>
            <a:r>
              <a:rPr lang="es-ES" sz="2400" dirty="0" smtClean="0"/>
              <a:t>para </a:t>
            </a:r>
            <a:r>
              <a:rPr lang="es-ES" sz="2400" dirty="0"/>
              <a:t>determinar cómo se efectúa la compra pública </a:t>
            </a:r>
            <a:r>
              <a:rPr lang="es-ES" sz="2400" dirty="0" smtClean="0"/>
              <a:t>alimentaria en cada ciudad y de dónde provienen </a:t>
            </a:r>
            <a:r>
              <a:rPr lang="es-ES" sz="2400" dirty="0"/>
              <a:t>los productos </a:t>
            </a:r>
            <a:r>
              <a:rPr lang="es-ES" sz="2400" dirty="0" smtClean="0"/>
              <a:t>adquiridos.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 smtClean="0"/>
              <a:t>Se han comparado </a:t>
            </a:r>
            <a:r>
              <a:rPr lang="es-ES" sz="2400" dirty="0"/>
              <a:t>las características principales del </a:t>
            </a:r>
            <a:r>
              <a:rPr lang="es-ES" sz="2400" b="1" dirty="0"/>
              <a:t>modelo de compra </a:t>
            </a:r>
            <a:r>
              <a:rPr lang="es-ES" sz="2400" dirty="0"/>
              <a:t>alimentaria que se aplicó en cada caso </a:t>
            </a:r>
            <a:r>
              <a:rPr lang="es-ES" sz="2400" dirty="0" smtClean="0"/>
              <a:t>analizado.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ES" sz="24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379490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RESULTADOS (II)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461" y="1584101"/>
            <a:ext cx="9800823" cy="3012837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 smtClean="0"/>
              <a:t> Se </a:t>
            </a:r>
            <a:r>
              <a:rPr lang="es-ES" sz="2400" dirty="0"/>
              <a:t>ha logrado analizar </a:t>
            </a:r>
            <a:r>
              <a:rPr lang="es-ES" sz="2400" dirty="0" smtClean="0"/>
              <a:t>las </a:t>
            </a:r>
            <a:r>
              <a:rPr lang="es-ES" sz="2400" dirty="0"/>
              <a:t>distintas formas de contratación pública de </a:t>
            </a:r>
            <a:r>
              <a:rPr lang="es-ES" sz="2400" dirty="0" smtClean="0"/>
              <a:t>alimentos, </a:t>
            </a:r>
            <a:r>
              <a:rPr lang="es-ES" sz="2400" dirty="0"/>
              <a:t>información sumamente valiosa que ha servido para reflejar </a:t>
            </a:r>
            <a:r>
              <a:rPr lang="es-ES" sz="2400" b="1" dirty="0"/>
              <a:t>la realidad de cada ciudad</a:t>
            </a:r>
            <a:r>
              <a:rPr lang="es-ES" sz="2400" dirty="0" smtClean="0"/>
              <a:t>, </a:t>
            </a:r>
            <a:r>
              <a:rPr lang="es-ES" sz="2400" dirty="0"/>
              <a:t>comparar los resultados </a:t>
            </a:r>
            <a:r>
              <a:rPr lang="es-ES" sz="2400" dirty="0" smtClean="0"/>
              <a:t>obtenidos, establecer las </a:t>
            </a:r>
            <a:r>
              <a:rPr lang="es-ES" sz="2400" b="1" dirty="0"/>
              <a:t>fortaleces y debilidades de cada </a:t>
            </a:r>
            <a:r>
              <a:rPr lang="es-ES" sz="2400" b="1" dirty="0" smtClean="0"/>
              <a:t>experiencia</a:t>
            </a:r>
            <a:r>
              <a:rPr lang="es-ES" sz="2400" dirty="0" smtClean="0"/>
              <a:t>, y criterios </a:t>
            </a:r>
            <a:r>
              <a:rPr lang="es-ES" sz="2400" dirty="0"/>
              <a:t>de </a:t>
            </a:r>
            <a:r>
              <a:rPr lang="es-ES" sz="2400" b="1" dirty="0"/>
              <a:t>propuestas superadoras</a:t>
            </a:r>
            <a:r>
              <a:rPr lang="es-ES" sz="2400" dirty="0"/>
              <a:t> capaces de mejorar y/o fomentar la compra pública alimentaria sustentable. </a:t>
            </a:r>
            <a:endParaRPr lang="es-ES" sz="24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95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CONCLUSIONES (I)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461" y="1584101"/>
            <a:ext cx="9800823" cy="3012837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L</a:t>
            </a:r>
            <a:r>
              <a:rPr lang="es-ES" sz="2400" dirty="0" smtClean="0"/>
              <a:t>a </a:t>
            </a:r>
            <a:r>
              <a:rPr lang="es-ES" sz="2400" dirty="0"/>
              <a:t>compra pública de alimentos </a:t>
            </a:r>
            <a:r>
              <a:rPr lang="es-ES" sz="2400" dirty="0" smtClean="0"/>
              <a:t>procedentes de </a:t>
            </a:r>
            <a:r>
              <a:rPr lang="es-ES" sz="2400" dirty="0"/>
              <a:t>la agricultura familiar y de cercanía cuenta en las ciudades de América Latina analizadas con más ejemplos de iniciativas, aunque con </a:t>
            </a:r>
            <a:r>
              <a:rPr lang="es-ES" sz="2400" b="1" dirty="0"/>
              <a:t>importantes diferencias en su implementación</a:t>
            </a:r>
            <a:r>
              <a:rPr lang="es-ES" sz="2400" dirty="0"/>
              <a:t>. En el caso español existe gran dispersión entre los modelos e iniciativas seguidos, sin haberse llegado aún a establecer con carácter general </a:t>
            </a:r>
            <a:r>
              <a:rPr lang="es-ES" sz="2400" b="1" dirty="0"/>
              <a:t>la obligatoriedad </a:t>
            </a:r>
            <a:r>
              <a:rPr lang="es-ES" sz="2400" dirty="0"/>
              <a:t>de incluir un porcentaje de productos locales en compras de un programa de restauración colectiva.</a:t>
            </a:r>
            <a:endParaRPr lang="es-ES" sz="2400" b="1" dirty="0"/>
          </a:p>
          <a:p>
            <a:pPr marL="0" indent="0" algn="just">
              <a:buNone/>
            </a:pPr>
            <a:endParaRPr lang="es-ES" sz="2400" b="1" dirty="0"/>
          </a:p>
        </p:txBody>
      </p:sp>
      <p:sp>
        <p:nvSpPr>
          <p:cNvPr id="4" name="Rectángulo 3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51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rgbClr val="1C501C"/>
                </a:solidFill>
              </a:rPr>
              <a:t>CONCLUSIONES (II)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461" y="1584101"/>
            <a:ext cx="9800823" cy="3012837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Las dificultades para el establecimiento de programas de compra pública alimentaria procedentes de la agricultura </a:t>
            </a:r>
            <a:r>
              <a:rPr lang="es-ES" sz="2400" dirty="0" smtClean="0"/>
              <a:t>familiar y de cercanía </a:t>
            </a:r>
            <a:r>
              <a:rPr lang="es-ES" sz="2400" dirty="0"/>
              <a:t>no son consecuencia tanto de un mejorado marco jurídico regulador de la compra </a:t>
            </a:r>
            <a:r>
              <a:rPr lang="es-ES" sz="2400" dirty="0" smtClean="0"/>
              <a:t>pública, con el que cuentan todos los países analizados, como </a:t>
            </a:r>
            <a:r>
              <a:rPr lang="es-ES" sz="2400" dirty="0"/>
              <a:t>de las </a:t>
            </a:r>
            <a:r>
              <a:rPr lang="es-ES" sz="2400" b="1" dirty="0"/>
              <a:t>dificultades que esta venta tiene para los agricultores y productores locales, </a:t>
            </a:r>
            <a:r>
              <a:rPr lang="es-ES" sz="2400" dirty="0"/>
              <a:t>que</a:t>
            </a:r>
            <a:r>
              <a:rPr lang="es-ES" sz="2400" b="1" dirty="0"/>
              <a:t> </a:t>
            </a:r>
            <a:r>
              <a:rPr lang="es-ES" sz="2400" dirty="0"/>
              <a:t>supone introducirse en un mercado </a:t>
            </a:r>
            <a:r>
              <a:rPr lang="es-ES" sz="2400" dirty="0" smtClean="0"/>
              <a:t>formal </a:t>
            </a:r>
            <a:r>
              <a:rPr lang="es-ES" sz="2400" dirty="0"/>
              <a:t>al que no están habituados, y con una importante asimetría en su poder de negociación respecto a las empresas. </a:t>
            </a:r>
          </a:p>
          <a:p>
            <a:pPr marL="0" indent="0" algn="just">
              <a:buNone/>
            </a:pPr>
            <a:endParaRPr lang="es-ES" sz="2400" b="1" dirty="0"/>
          </a:p>
        </p:txBody>
      </p:sp>
      <p:sp>
        <p:nvSpPr>
          <p:cNvPr id="4" name="Rectángulo 3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30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 oda.pptx.potx" id="{CD332F01-3128-42E0-AB92-1A4BCC4B702D}" vid="{493CC4C7-BD1E-41AE-89E9-C749ED6513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CDD318-1496-4E70-84E5-F768A79A1BF7}">
  <ds:schemaRefs>
    <ds:schemaRef ds:uri="http://purl.org/dc/terms/"/>
    <ds:schemaRef ds:uri="3c9ac98d-36e3-464e-9a3d-571690e2b8cf"/>
    <ds:schemaRef ds:uri="8c2680b1-8717-4e17-af8a-c3c5948a3503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814</TotalTime>
  <Words>807</Words>
  <Application>Microsoft Office PowerPoint</Application>
  <PresentationFormat>Panorámica</PresentationFormat>
  <Paragraphs>28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Wingdings</vt:lpstr>
      <vt:lpstr>Tema de Office</vt:lpstr>
      <vt:lpstr>Presentación de PowerPoint</vt:lpstr>
      <vt:lpstr>“LA COMPRA PÚBLICA ALIMENTARIA: RECONDUCIENDO EL GASTO PÚBLICO HACIA LA RESTAURACIÓN COLECTIVA MÁS SOSTENIBLE”</vt:lpstr>
      <vt:lpstr>OBJETIVO GENERAL</vt:lpstr>
      <vt:lpstr>OBJETIVOS ESPECÍFICOS (I)</vt:lpstr>
      <vt:lpstr>OBJETIVOS ESPECÍFICOS (II)</vt:lpstr>
      <vt:lpstr>RESULTADOS (I)</vt:lpstr>
      <vt:lpstr>RESULTADOS (II)</vt:lpstr>
      <vt:lpstr>CONCLUSIONES (I)</vt:lpstr>
      <vt:lpstr>CONCLUSIONES (II)</vt:lpstr>
      <vt:lpstr>Presentación de PowerPoint</vt:lpstr>
    </vt:vector>
  </TitlesOfParts>
  <Company>FAO of the UN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MARIA ROSARIO ALONSO IBÁÑEZ</cp:lastModifiedBy>
  <cp:revision>81</cp:revision>
  <dcterms:created xsi:type="dcterms:W3CDTF">2019-08-20T18:59:33Z</dcterms:created>
  <dcterms:modified xsi:type="dcterms:W3CDTF">2021-09-03T09:44:39Z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