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0" r:id="rId4"/>
  </p:sldMasterIdLst>
  <p:sldIdLst>
    <p:sldId id="256" r:id="rId5"/>
    <p:sldId id="267" r:id="rId6"/>
    <p:sldId id="268" r:id="rId7"/>
    <p:sldId id="265" r:id="rId8"/>
    <p:sldId id="264" r:id="rId9"/>
    <p:sldId id="261" r:id="rId10"/>
    <p:sldId id="260" r:id="rId11"/>
    <p:sldId id="266" r:id="rId12"/>
    <p:sldId id="262" r:id="rId13"/>
    <p:sldId id="272" r:id="rId14"/>
    <p:sldId id="269" r:id="rId15"/>
    <p:sldId id="270" r:id="rId16"/>
    <p:sldId id="271" r:id="rId17"/>
    <p:sldId id="274" r:id="rId18"/>
    <p:sldId id="25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54C5D95D-332B-0744-8E9C-FA6BF76BA2FA}">
          <p14:sldIdLst>
            <p14:sldId id="256"/>
            <p14:sldId id="267"/>
            <p14:sldId id="268"/>
            <p14:sldId id="265"/>
            <p14:sldId id="264"/>
            <p14:sldId id="261"/>
            <p14:sldId id="260"/>
            <p14:sldId id="266"/>
            <p14:sldId id="262"/>
            <p14:sldId id="272"/>
            <p14:sldId id="269"/>
            <p14:sldId id="270"/>
            <p14:sldId id="271"/>
            <p14:sldId id="274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56" autoAdjust="0"/>
    <p:restoredTop sz="94608"/>
  </p:normalViewPr>
  <p:slideViewPr>
    <p:cSldViewPr snapToGrid="0" snapToObjects="1">
      <p:cViewPr varScale="1">
        <p:scale>
          <a:sx n="100" d="100"/>
          <a:sy n="100" d="100"/>
        </p:scale>
        <p:origin x="184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aangelicafellenberg/Documents/Proyectos%20en%20curso/ODA/Tablas%20capitul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aangelicafellenberg/Documents/Proyectos%20en%20curso/ODA/Tablas%20capitul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aangelicafellenberg/Documents/Proyectos%20en%20curso/ODA/Tablas%20capitul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aangelicafellenberg/Documents/Proyectos%20en%20curso/ODA/Tablas%20capitul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aangelicafellenberg/Documents/Proyectos%20en%20curso/ODA/Tablas%20capitul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/>
              <a:t>Edad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11D-964E-BB56-F3EFDD0821B5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11D-964E-BB56-F3EFDD0821B5}"/>
              </c:ext>
            </c:extLst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11D-964E-BB56-F3EFDD0821B5}"/>
              </c:ext>
            </c:extLst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11D-964E-BB56-F3EFDD0821B5}"/>
              </c:ext>
            </c:extLst>
          </c:dPt>
          <c:dLbls>
            <c:dLbl>
              <c:idx val="0"/>
              <c:layout>
                <c:manualLayout>
                  <c:x val="0.14558142820649858"/>
                  <c:y val="4.463811789661727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1D-964E-BB56-F3EFDD0821B5}"/>
                </c:ext>
              </c:extLst>
            </c:dLbl>
            <c:dLbl>
              <c:idx val="1"/>
              <c:layout>
                <c:manualLayout>
                  <c:x val="1.1486717646541657E-3"/>
                  <c:y val="-0.1060995099829078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1D-964E-BB56-F3EFDD0821B5}"/>
                </c:ext>
              </c:extLst>
            </c:dLbl>
            <c:dLbl>
              <c:idx val="2"/>
              <c:layout>
                <c:manualLayout>
                  <c:x val="-3.6784800290294239E-2"/>
                  <c:y val="0.1106968334614380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1D-964E-BB56-F3EFDD0821B5}"/>
                </c:ext>
              </c:extLst>
            </c:dLbl>
            <c:dLbl>
              <c:idx val="3"/>
              <c:layout>
                <c:manualLayout>
                  <c:x val="-0.131162307953468"/>
                  <c:y val="8.894962958016824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11D-964E-BB56-F3EFDD0821B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'Inf Demográfica'!$B$5:$B$8</c:f>
              <c:strCache>
                <c:ptCount val="4"/>
                <c:pt idx="0">
                  <c:v>18 años o menos</c:v>
                </c:pt>
                <c:pt idx="1">
                  <c:v>19 a 30 años</c:v>
                </c:pt>
                <c:pt idx="2">
                  <c:v>31 a 64 años</c:v>
                </c:pt>
                <c:pt idx="3">
                  <c:v>65 años o más</c:v>
                </c:pt>
              </c:strCache>
            </c:strRef>
          </c:cat>
          <c:val>
            <c:numRef>
              <c:f>'Inf Demográfica'!$C$5:$C$8</c:f>
              <c:numCache>
                <c:formatCode>General</c:formatCode>
                <c:ptCount val="4"/>
                <c:pt idx="0">
                  <c:v>146</c:v>
                </c:pt>
                <c:pt idx="1">
                  <c:v>1263</c:v>
                </c:pt>
                <c:pt idx="2">
                  <c:v>2004</c:v>
                </c:pt>
                <c:pt idx="3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1D-964E-BB56-F3EFDD0821B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/>
              <a:t>Nivel educacional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75B-1744-B9CF-617FD725197A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75B-1744-B9CF-617FD725197A}"/>
              </c:ext>
            </c:extLst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75B-1744-B9CF-617FD725197A}"/>
              </c:ext>
            </c:extLst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75B-1744-B9CF-617FD725197A}"/>
              </c:ext>
            </c:extLst>
          </c:dPt>
          <c:dPt>
            <c:idx val="4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75B-1744-B9CF-617FD725197A}"/>
              </c:ext>
            </c:extLst>
          </c:dPt>
          <c:dPt>
            <c:idx val="5"/>
            <c:bubble3D val="0"/>
            <c:spPr>
              <a:solidFill>
                <a:schemeClr val="dk1">
                  <a:tint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75B-1744-B9CF-617FD725197A}"/>
              </c:ext>
            </c:extLst>
          </c:dPt>
          <c:dPt>
            <c:idx val="6"/>
            <c:bubble3D val="0"/>
            <c:spPr>
              <a:solidFill>
                <a:schemeClr val="dk1">
                  <a:tint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75B-1744-B9CF-617FD725197A}"/>
              </c:ext>
            </c:extLst>
          </c:dPt>
          <c:dPt>
            <c:idx val="7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75B-1744-B9CF-617FD725197A}"/>
              </c:ext>
            </c:extLst>
          </c:dPt>
          <c:dLbls>
            <c:dLbl>
              <c:idx val="3"/>
              <c:layout>
                <c:manualLayout>
                  <c:x val="-1.0685258092738356E-2"/>
                  <c:y val="-0.1572156605424322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75B-1744-B9CF-617FD725197A}"/>
                </c:ext>
              </c:extLst>
            </c:dLbl>
            <c:dLbl>
              <c:idx val="5"/>
              <c:layout>
                <c:manualLayout>
                  <c:x val="3.5311679790026244E-2"/>
                  <c:y val="0.1296296296296296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75B-1744-B9CF-617FD725197A}"/>
                </c:ext>
              </c:extLst>
            </c:dLbl>
            <c:dLbl>
              <c:idx val="6"/>
              <c:layout>
                <c:manualLayout>
                  <c:x val="-0.18135498687664053"/>
                  <c:y val="0.1342592592592592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75B-1744-B9CF-617FD725197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'Inf Demográfica'!$B$12:$B$18</c:f>
              <c:strCache>
                <c:ptCount val="7"/>
                <c:pt idx="0">
                  <c:v>Universitaria completa</c:v>
                </c:pt>
                <c:pt idx="1">
                  <c:v>Universitaria incompleta</c:v>
                </c:pt>
                <c:pt idx="2">
                  <c:v>Postgrado</c:v>
                </c:pt>
                <c:pt idx="3">
                  <c:v>Media completa</c:v>
                </c:pt>
                <c:pt idx="4">
                  <c:v>Media incompleta</c:v>
                </c:pt>
                <c:pt idx="5">
                  <c:v>Básica completa</c:v>
                </c:pt>
                <c:pt idx="6">
                  <c:v>Básica incompleta</c:v>
                </c:pt>
              </c:strCache>
            </c:strRef>
          </c:cat>
          <c:val>
            <c:numRef>
              <c:f>'Inf Demográfica'!$C$12:$C$18</c:f>
              <c:numCache>
                <c:formatCode>General</c:formatCode>
                <c:ptCount val="7"/>
                <c:pt idx="0">
                  <c:v>1396</c:v>
                </c:pt>
                <c:pt idx="1">
                  <c:v>1059</c:v>
                </c:pt>
                <c:pt idx="2">
                  <c:v>779</c:v>
                </c:pt>
                <c:pt idx="3">
                  <c:v>240</c:v>
                </c:pt>
                <c:pt idx="4">
                  <c:v>104</c:v>
                </c:pt>
                <c:pt idx="5">
                  <c:v>8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75B-1744-B9CF-617FD725197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00"/>
        <c:secondPieSize val="75"/>
        <c:serLines>
          <c:spPr>
            <a:ln w="9525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/>
              <a:t>Área de pertenencia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6B1-2C48-85E3-CC41986FE648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6B1-2C48-85E3-CC41986FE648}"/>
              </c:ext>
            </c:extLst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6B1-2C48-85E3-CC41986FE648}"/>
              </c:ext>
            </c:extLst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6B1-2C48-85E3-CC41986FE648}"/>
              </c:ext>
            </c:extLst>
          </c:dPt>
          <c:dPt>
            <c:idx val="4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6B1-2C48-85E3-CC41986FE648}"/>
              </c:ext>
            </c:extLst>
          </c:dPt>
          <c:dLbls>
            <c:dLbl>
              <c:idx val="0"/>
              <c:layout>
                <c:manualLayout>
                  <c:x val="-6.5113090328121235E-3"/>
                  <c:y val="-9.153916536696031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B1-2C48-85E3-CC41986FE648}"/>
                </c:ext>
              </c:extLst>
            </c:dLbl>
            <c:dLbl>
              <c:idx val="1"/>
              <c:layout>
                <c:manualLayout>
                  <c:x val="8.6778612343579475E-2"/>
                  <c:y val="-3.009099773958802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B1-2C48-85E3-CC41986FE648}"/>
                </c:ext>
              </c:extLst>
            </c:dLbl>
            <c:dLbl>
              <c:idx val="2"/>
              <c:layout>
                <c:manualLayout>
                  <c:x val="-4.7189669310871547E-2"/>
                  <c:y val="-6.8324518905393166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B1-2C48-85E3-CC41986FE648}"/>
                </c:ext>
              </c:extLst>
            </c:dLbl>
            <c:dLbl>
              <c:idx val="3"/>
              <c:layout>
                <c:manualLayout>
                  <c:x val="-4.9742786577662491E-2"/>
                  <c:y val="6.35167230245377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B1-2C48-85E3-CC41986FE648}"/>
                </c:ext>
              </c:extLst>
            </c:dLbl>
            <c:dLbl>
              <c:idx val="4"/>
              <c:layout>
                <c:manualLayout>
                  <c:x val="-4.6665431170124522E-3"/>
                  <c:y val="-4.749751135185323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B1-2C48-85E3-CC41986FE64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'Inf Demográfica'!$B$19:$B$23</c:f>
              <c:strCache>
                <c:ptCount val="5"/>
                <c:pt idx="0">
                  <c:v>Artes y humanidades</c:v>
                </c:pt>
                <c:pt idx="1">
                  <c:v>Científico</c:v>
                </c:pt>
                <c:pt idx="2">
                  <c:v>Física y Matemáticas</c:v>
                </c:pt>
                <c:pt idx="3">
                  <c:v>Salud</c:v>
                </c:pt>
                <c:pt idx="4">
                  <c:v>Otros</c:v>
                </c:pt>
              </c:strCache>
            </c:strRef>
          </c:cat>
          <c:val>
            <c:numRef>
              <c:f>'Inf Demográfica'!$C$19:$C$23</c:f>
              <c:numCache>
                <c:formatCode>General</c:formatCode>
                <c:ptCount val="5"/>
                <c:pt idx="0">
                  <c:v>1174</c:v>
                </c:pt>
                <c:pt idx="1">
                  <c:v>730</c:v>
                </c:pt>
                <c:pt idx="2">
                  <c:v>394</c:v>
                </c:pt>
                <c:pt idx="3">
                  <c:v>548</c:v>
                </c:pt>
                <c:pt idx="4">
                  <c:v>746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6B1-2C48-85E3-CC41986FE64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/>
              <a:t>Estrato social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239-8C4C-8284-6A8EC9221993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239-8C4C-8284-6A8EC9221993}"/>
              </c:ext>
            </c:extLst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239-8C4C-8284-6A8EC9221993}"/>
              </c:ext>
            </c:extLst>
          </c:dPt>
          <c:dLbls>
            <c:dLbl>
              <c:idx val="0"/>
              <c:layout>
                <c:manualLayout>
                  <c:x val="4.5216972878390202E-2"/>
                  <c:y val="-1.097404491105278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39-8C4C-8284-6A8EC9221993}"/>
                </c:ext>
              </c:extLst>
            </c:dLbl>
            <c:dLbl>
              <c:idx val="1"/>
              <c:layout>
                <c:manualLayout>
                  <c:x val="-4.5077865266841655E-2"/>
                  <c:y val="-6.106882473024205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39-8C4C-8284-6A8EC9221993}"/>
                </c:ext>
              </c:extLst>
            </c:dLbl>
            <c:dLbl>
              <c:idx val="2"/>
              <c:layout>
                <c:manualLayout>
                  <c:x val="-7.4874890638670213E-2"/>
                  <c:y val="3.965551181102357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39-8C4C-8284-6A8EC922199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'Inf Demográfica'!$B$24:$B$26</c:f>
              <c:strCache>
                <c:ptCount val="3"/>
                <c:pt idx="0">
                  <c:v>Medio alto</c:v>
                </c:pt>
                <c:pt idx="1">
                  <c:v>Medio</c:v>
                </c:pt>
                <c:pt idx="2">
                  <c:v>Bajo </c:v>
                </c:pt>
              </c:strCache>
            </c:strRef>
          </c:cat>
          <c:val>
            <c:numRef>
              <c:f>'Inf Demográfica'!$C$24:$C$26</c:f>
              <c:numCache>
                <c:formatCode>General</c:formatCode>
                <c:ptCount val="3"/>
                <c:pt idx="0">
                  <c:v>2538</c:v>
                </c:pt>
                <c:pt idx="1">
                  <c:v>803</c:v>
                </c:pt>
                <c:pt idx="2">
                  <c:v>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239-8C4C-8284-6A8EC922199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/>
              <a:t>País de residencia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06-7141-BD70-F3DC79B1BD7E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06-7141-BD70-F3DC79B1BD7E}"/>
              </c:ext>
            </c:extLst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006-7141-BD70-F3DC79B1BD7E}"/>
              </c:ext>
            </c:extLst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006-7141-BD70-F3DC79B1BD7E}"/>
              </c:ext>
            </c:extLst>
          </c:dPt>
          <c:dPt>
            <c:idx val="4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006-7141-BD70-F3DC79B1BD7E}"/>
              </c:ext>
            </c:extLst>
          </c:dPt>
          <c:dPt>
            <c:idx val="5"/>
            <c:bubble3D val="0"/>
            <c:spPr>
              <a:solidFill>
                <a:schemeClr val="dk1">
                  <a:tint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006-7141-BD70-F3DC79B1BD7E}"/>
              </c:ext>
            </c:extLst>
          </c:dPt>
          <c:dPt>
            <c:idx val="6"/>
            <c:bubble3D val="0"/>
            <c:spPr>
              <a:solidFill>
                <a:schemeClr val="dk1">
                  <a:tint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006-7141-BD70-F3DC79B1BD7E}"/>
              </c:ext>
            </c:extLst>
          </c:dPt>
          <c:dPt>
            <c:idx val="7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3006-7141-BD70-F3DC79B1BD7E}"/>
              </c:ext>
            </c:extLst>
          </c:dPt>
          <c:dLbls>
            <c:dLbl>
              <c:idx val="0"/>
              <c:layout>
                <c:manualLayout>
                  <c:x val="1.9174103237095355E-2"/>
                  <c:y val="0.2384066054243219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06-7141-BD70-F3DC79B1BD7E}"/>
                </c:ext>
              </c:extLst>
            </c:dLbl>
            <c:dLbl>
              <c:idx val="1"/>
              <c:layout>
                <c:manualLayout>
                  <c:x val="-5.381386701662292E-2"/>
                  <c:y val="-0.1142012977544473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06-7141-BD70-F3DC79B1BD7E}"/>
                </c:ext>
              </c:extLst>
            </c:dLbl>
            <c:dLbl>
              <c:idx val="2"/>
              <c:layout>
                <c:manualLayout>
                  <c:x val="-2.0977909011373631E-2"/>
                  <c:y val="-0.1099919801691455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06-7141-BD70-F3DC79B1BD7E}"/>
                </c:ext>
              </c:extLst>
            </c:dLbl>
            <c:dLbl>
              <c:idx val="3"/>
              <c:layout>
                <c:manualLayout>
                  <c:x val="8.0483377077864762E-3"/>
                  <c:y val="-7.272856517935262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06-7141-BD70-F3DC79B1BD7E}"/>
                </c:ext>
              </c:extLst>
            </c:dLbl>
            <c:dLbl>
              <c:idx val="7"/>
              <c:layout>
                <c:manualLayout>
                  <c:x val="-6.261811023622047E-3"/>
                  <c:y val="0.2592592592592592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006-7141-BD70-F3DC79B1BD7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'Inf Demográfica'!$B$27:$B$33</c:f>
              <c:strCache>
                <c:ptCount val="7"/>
                <c:pt idx="0">
                  <c:v>Chile</c:v>
                </c:pt>
                <c:pt idx="1">
                  <c:v>Otros países de Latinoamérica</c:v>
                </c:pt>
                <c:pt idx="2">
                  <c:v>Colombia</c:v>
                </c:pt>
                <c:pt idx="3">
                  <c:v>Mexico</c:v>
                </c:pt>
                <c:pt idx="4">
                  <c:v>Honduras</c:v>
                </c:pt>
                <c:pt idx="5">
                  <c:v>Argentina</c:v>
                </c:pt>
                <c:pt idx="6">
                  <c:v>Perú</c:v>
                </c:pt>
              </c:strCache>
            </c:strRef>
          </c:cat>
          <c:val>
            <c:numRef>
              <c:f>'Inf Demográfica'!$C$27:$C$33</c:f>
              <c:numCache>
                <c:formatCode>General</c:formatCode>
                <c:ptCount val="7"/>
                <c:pt idx="0">
                  <c:v>3065</c:v>
                </c:pt>
                <c:pt idx="1">
                  <c:v>180</c:v>
                </c:pt>
                <c:pt idx="2">
                  <c:v>75</c:v>
                </c:pt>
                <c:pt idx="3">
                  <c:v>71</c:v>
                </c:pt>
                <c:pt idx="4">
                  <c:v>68</c:v>
                </c:pt>
                <c:pt idx="5">
                  <c:v>67</c:v>
                </c:pt>
                <c:pt idx="6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006-7141-BD70-F3DC79B1BD7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50"/>
        <c:secondPieSize val="75"/>
        <c:serLines>
          <c:spPr>
            <a:ln w="9525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3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3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64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952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6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396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220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135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067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225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10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198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1346C-96D5-D042-9681-6A12B47C2E53}" type="datetimeFigureOut">
              <a:rPr lang="es-CL" smtClean="0"/>
              <a:t>02-09-21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94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2E16BB1-B096-E844-8CE4-3FF9BE23C0CC}"/>
              </a:ext>
            </a:extLst>
          </p:cNvPr>
          <p:cNvSpPr txBox="1">
            <a:spLocks/>
          </p:cNvSpPr>
          <p:nvPr/>
        </p:nvSpPr>
        <p:spPr>
          <a:xfrm>
            <a:off x="501861" y="2913791"/>
            <a:ext cx="8787913" cy="175097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70000"/>
              </a:lnSpc>
            </a:pPr>
            <a:r>
              <a:rPr lang="es-ES" sz="2400" b="1" dirty="0"/>
              <a:t>Conocimiento, actitud y práctica de los consumidores respecto de su nutrición, en el marco de la obesidad que afecta a Chile y Latinoamérica</a:t>
            </a:r>
            <a:endParaRPr lang="es-CL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07570" y="5685905"/>
            <a:ext cx="4788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M. Angélica Fellenberg y Nicolás Cobo</a:t>
            </a:r>
            <a:endParaRPr lang="es-CL" dirty="0"/>
          </a:p>
          <a:p>
            <a:r>
              <a:rPr lang="es-ES" dirty="0"/>
              <a:t>P. Universidad Católica de Chile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2771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345968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1443383"/>
            <a:ext cx="11595652" cy="4903304"/>
          </a:xfrm>
        </p:spPr>
        <p:txBody>
          <a:bodyPr>
            <a:noAutofit/>
          </a:bodyPr>
          <a:lstStyle/>
          <a:p>
            <a:pPr algn="just"/>
            <a:r>
              <a:rPr lang="es-ES" sz="2400" dirty="0"/>
              <a:t>La obesidad es un problema creciente a nivel mundial y local (2.000 millones de personas)</a:t>
            </a:r>
          </a:p>
          <a:p>
            <a:pPr algn="just"/>
            <a:r>
              <a:rPr lang="es-ES" sz="2400" dirty="0"/>
              <a:t>El sobrepeso y obesidad atentan contra el derecho a una alimentación adecuada</a:t>
            </a:r>
          </a:p>
          <a:p>
            <a:pPr algn="just"/>
            <a:r>
              <a:rPr lang="es-ES" sz="2400" dirty="0"/>
              <a:t>La entrega de información nutricional a través del etiquetado de los alimentos es una estrategia que se ha utilizado</a:t>
            </a:r>
          </a:p>
          <a:p>
            <a:pPr algn="just"/>
            <a:r>
              <a:rPr lang="es-ES" sz="2400" dirty="0"/>
              <a:t>En Chile se implementó la ley de etiquetado en 2016 (octágonos negros)</a:t>
            </a:r>
          </a:p>
          <a:p>
            <a:pPr algn="just"/>
            <a:r>
              <a:rPr lang="es-ES" sz="2400" dirty="0"/>
              <a:t>Las evaluaciones han indicado que la gente conoce los octágonos negros y la información que entregan, pero no hay evidencias de cambios de actitud y prácticas respecto de alimentos altos en nutrientes críticos.</a:t>
            </a:r>
          </a:p>
          <a:p>
            <a:pPr algn="just"/>
            <a:endParaRPr lang="es-ES" sz="2400" dirty="0"/>
          </a:p>
          <a:p>
            <a:pPr algn="just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675503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345968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1054099"/>
            <a:ext cx="11595652" cy="1765301"/>
          </a:xfrm>
        </p:spPr>
        <p:txBody>
          <a:bodyPr>
            <a:noAutofit/>
          </a:bodyPr>
          <a:lstStyle/>
          <a:p>
            <a:pPr algn="just"/>
            <a:r>
              <a:rPr lang="es-CL" dirty="0"/>
              <a:t>Determinar el conocimiento, actitud y práctica (KAP model) de consumidores respecto de su nutrición, en el marco del sobrepeso y obesidad que afecta a Chile y a Latinoamérica, para la propuesta de Políticas Públicas que ayuden a detener o disminuir la tasa de obesidad.</a:t>
            </a:r>
            <a:endParaRPr lang="es-ES" sz="24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C4FB55F-00F3-BB49-BAE6-66357021F853}"/>
              </a:ext>
            </a:extLst>
          </p:cNvPr>
          <p:cNvSpPr txBox="1">
            <a:spLocks/>
          </p:cNvSpPr>
          <p:nvPr/>
        </p:nvSpPr>
        <p:spPr>
          <a:xfrm>
            <a:off x="2917766" y="3578331"/>
            <a:ext cx="5875711" cy="3459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4000" b="1" dirty="0">
                <a:solidFill>
                  <a:srgbClr val="1C501C"/>
                </a:solidFill>
              </a:rPr>
              <a:t>Metodología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8719372A-7533-BA46-A765-E9C04FB79322}"/>
              </a:ext>
            </a:extLst>
          </p:cNvPr>
          <p:cNvSpPr txBox="1">
            <a:spLocks/>
          </p:cNvSpPr>
          <p:nvPr/>
        </p:nvSpPr>
        <p:spPr>
          <a:xfrm>
            <a:off x="305352" y="4127499"/>
            <a:ext cx="11595652" cy="1765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L" dirty="0"/>
              <a:t>Análisis comparado de situación reglamentaria en América Latina</a:t>
            </a:r>
          </a:p>
          <a:p>
            <a:pPr algn="just"/>
            <a:r>
              <a:rPr lang="es-CL" dirty="0"/>
              <a:t>Estudio (encuesta) sobre conocimiento, actitud y práctica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2973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" y="3714"/>
            <a:ext cx="12039356" cy="1065300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Distintas normativas de etiquetado con idénticos objetivos</a:t>
            </a:r>
          </a:p>
        </p:txBody>
      </p:sp>
      <p:pic>
        <p:nvPicPr>
          <p:cNvPr id="7" name="Picture 2" descr="Etiquetado de alimentos: Expertos plantean establecer un ...">
            <a:extLst>
              <a:ext uri="{FF2B5EF4-FFF2-40B4-BE49-F238E27FC236}">
                <a16:creationId xmlns:a16="http://schemas.microsoft.com/office/drawing/2014/main" id="{2C57CC4F-E96A-4EB2-9F6B-42E216ACB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43" y="750859"/>
            <a:ext cx="4051996" cy="270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Nutri-Score marque des points - LOGONEWS">
            <a:extLst>
              <a:ext uri="{FF2B5EF4-FFF2-40B4-BE49-F238E27FC236}">
                <a16:creationId xmlns:a16="http://schemas.microsoft.com/office/drawing/2014/main" id="{3F75B1F9-A597-4FA8-8E78-037D821A46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61" b="8316"/>
          <a:stretch/>
        </p:blipFill>
        <p:spPr bwMode="auto">
          <a:xfrm>
            <a:off x="3909394" y="2104511"/>
            <a:ext cx="4837043" cy="257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hri-public-assets.s3.amazonaws.com/general-images/Health/Health-star-rating.jpg">
            <a:extLst>
              <a:ext uri="{FF2B5EF4-FFF2-40B4-BE49-F238E27FC236}">
                <a16:creationId xmlns:a16="http://schemas.microsoft.com/office/drawing/2014/main" id="{B191D6EF-2407-4DAE-B8EC-282F720CC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849242"/>
            <a:ext cx="5242892" cy="169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32 Nutrition Food Label - Labels Design Ideas 2020">
            <a:extLst>
              <a:ext uri="{FF2B5EF4-FFF2-40B4-BE49-F238E27FC236}">
                <a16:creationId xmlns:a16="http://schemas.microsoft.com/office/drawing/2014/main" id="{67FF2B0A-EF9A-439D-A4D0-212D37C35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206" y="3955773"/>
            <a:ext cx="4837043" cy="297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Food Labels Hope To Fight Obesity Crisis In UK, Plus ...">
            <a:extLst>
              <a:ext uri="{FF2B5EF4-FFF2-40B4-BE49-F238E27FC236}">
                <a16:creationId xmlns:a16="http://schemas.microsoft.com/office/drawing/2014/main" id="{412D85BF-2CA2-448E-8731-173C898B5E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" t="2663" r="53479" b="4076"/>
          <a:stretch/>
        </p:blipFill>
        <p:spPr bwMode="auto">
          <a:xfrm>
            <a:off x="429038" y="3341834"/>
            <a:ext cx="3016527" cy="327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635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470" y="3714"/>
            <a:ext cx="11039060" cy="1065300"/>
          </a:xfrm>
        </p:spPr>
        <p:txBody>
          <a:bodyPr>
            <a:normAutofit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Formatos de etiquetado Latinoamérica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5C35AD5-008F-4B50-A468-5C778E35407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130160" y="998053"/>
            <a:ext cx="3065770" cy="289808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82A6F6C-104A-46A3-8B0E-622F2C83BCB2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62122" y="1163381"/>
            <a:ext cx="3588929" cy="2732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497275D-6107-4F30-8690-F273F54CEC3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472070" y="4295431"/>
            <a:ext cx="4680472" cy="197284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64F2A54-C70E-4D78-BC98-B9616B77F730}"/>
              </a:ext>
            </a:extLst>
          </p:cNvPr>
          <p:cNvSpPr txBox="1"/>
          <p:nvPr/>
        </p:nvSpPr>
        <p:spPr>
          <a:xfrm>
            <a:off x="1351722" y="4110765"/>
            <a:ext cx="742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Chile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3AAC7F8-ADC0-4077-A731-2FCBD5BB3C87}"/>
              </a:ext>
            </a:extLst>
          </p:cNvPr>
          <p:cNvSpPr txBox="1"/>
          <p:nvPr/>
        </p:nvSpPr>
        <p:spPr>
          <a:xfrm>
            <a:off x="5598140" y="4078499"/>
            <a:ext cx="742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Perú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53629A5-B049-4942-801C-ECCD3DB67061}"/>
              </a:ext>
            </a:extLst>
          </p:cNvPr>
          <p:cNvSpPr txBox="1"/>
          <p:nvPr/>
        </p:nvSpPr>
        <p:spPr>
          <a:xfrm>
            <a:off x="5227079" y="5898946"/>
            <a:ext cx="143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Uruguay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02376CA-BA23-488B-9ECA-258688E59975}"/>
              </a:ext>
            </a:extLst>
          </p:cNvPr>
          <p:cNvSpPr txBox="1"/>
          <p:nvPr/>
        </p:nvSpPr>
        <p:spPr>
          <a:xfrm>
            <a:off x="9844558" y="3978115"/>
            <a:ext cx="1101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México</a:t>
            </a:r>
          </a:p>
        </p:txBody>
      </p:sp>
      <p:pic>
        <p:nvPicPr>
          <p:cNvPr id="1026" name="Picture 2" descr="https://www.cronicas.com.uy/wp-content/uploads/2017/10/etiquetado.jpg">
            <a:extLst>
              <a:ext uri="{FF2B5EF4-FFF2-40B4-BE49-F238E27FC236}">
                <a16:creationId xmlns:a16="http://schemas.microsoft.com/office/drawing/2014/main" id="{C9FFF1CE-A1B0-41E8-A13C-DC2D4FB0C6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8" r="25609"/>
          <a:stretch/>
        </p:blipFill>
        <p:spPr bwMode="auto">
          <a:xfrm>
            <a:off x="327434" y="935459"/>
            <a:ext cx="2956718" cy="318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A317520-0A87-4084-9775-F949B5BA21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9574" y="4378225"/>
            <a:ext cx="3772426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00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470" y="-36042"/>
            <a:ext cx="11039060" cy="1065300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Distintas normativas de etiquetado idénticos objetivos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6099384-7D2B-4B03-8C1F-2D03CBB51D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137001"/>
            <a:ext cx="4545496" cy="22919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127268F-9364-4D65-92FE-4C4202A1858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350259" y="3536743"/>
            <a:ext cx="5491481" cy="229199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67905E5-1790-4159-B2D9-08393873032E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84"/>
          <a:stretch/>
        </p:blipFill>
        <p:spPr bwMode="auto">
          <a:xfrm>
            <a:off x="7209183" y="854948"/>
            <a:ext cx="4762832" cy="25740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F96DB34-1AA3-477F-859C-D2C2017455AB}"/>
              </a:ext>
            </a:extLst>
          </p:cNvPr>
          <p:cNvSpPr txBox="1"/>
          <p:nvPr/>
        </p:nvSpPr>
        <p:spPr>
          <a:xfrm>
            <a:off x="1530626" y="3443114"/>
            <a:ext cx="1331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Brasil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A917543-23AD-4F23-AEE9-B756A4A9AC9F}"/>
              </a:ext>
            </a:extLst>
          </p:cNvPr>
          <p:cNvSpPr txBox="1"/>
          <p:nvPr/>
        </p:nvSpPr>
        <p:spPr>
          <a:xfrm>
            <a:off x="5539409" y="5459409"/>
            <a:ext cx="12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Colombia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2CEB461-9CC9-409F-AADE-877208B79543}"/>
              </a:ext>
            </a:extLst>
          </p:cNvPr>
          <p:cNvSpPr txBox="1"/>
          <p:nvPr/>
        </p:nvSpPr>
        <p:spPr>
          <a:xfrm>
            <a:off x="9197006" y="3429000"/>
            <a:ext cx="1762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Ecuador</a:t>
            </a:r>
          </a:p>
        </p:txBody>
      </p:sp>
    </p:spTree>
    <p:extLst>
      <p:ext uri="{BB962C8B-B14F-4D97-AF65-F5344CB8AC3E}">
        <p14:creationId xmlns:p14="http://schemas.microsoft.com/office/powerpoint/2010/main" val="87774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71" y="263632"/>
            <a:ext cx="11145078" cy="34596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solidFill>
                  <a:srgbClr val="1C501C"/>
                </a:solidFill>
              </a:rPr>
              <a:t>Cuadro Comparativo Etiquetado países seleccionados</a:t>
            </a:r>
            <a:endParaRPr lang="es-CL" sz="4000" b="1" dirty="0">
              <a:solidFill>
                <a:srgbClr val="1C501C"/>
              </a:solidFill>
            </a:endParaRPr>
          </a:p>
        </p:txBody>
      </p:sp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id="{1E100CA3-0B60-417D-965A-3358FDE019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7263880"/>
              </p:ext>
            </p:extLst>
          </p:nvPr>
        </p:nvGraphicFramePr>
        <p:xfrm>
          <a:off x="212035" y="734995"/>
          <a:ext cx="11463132" cy="537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106">
                  <a:extLst>
                    <a:ext uri="{9D8B030D-6E8A-4147-A177-3AD203B41FA5}">
                      <a16:colId xmlns:a16="http://schemas.microsoft.com/office/drawing/2014/main" val="1880488983"/>
                    </a:ext>
                  </a:extLst>
                </a:gridCol>
                <a:gridCol w="864123">
                  <a:extLst>
                    <a:ext uri="{9D8B030D-6E8A-4147-A177-3AD203B41FA5}">
                      <a16:colId xmlns:a16="http://schemas.microsoft.com/office/drawing/2014/main" val="1437123708"/>
                    </a:ext>
                  </a:extLst>
                </a:gridCol>
                <a:gridCol w="1080154">
                  <a:extLst>
                    <a:ext uri="{9D8B030D-6E8A-4147-A177-3AD203B41FA5}">
                      <a16:colId xmlns:a16="http://schemas.microsoft.com/office/drawing/2014/main" val="2890681204"/>
                    </a:ext>
                  </a:extLst>
                </a:gridCol>
                <a:gridCol w="3496998">
                  <a:extLst>
                    <a:ext uri="{9D8B030D-6E8A-4147-A177-3AD203B41FA5}">
                      <a16:colId xmlns:a16="http://schemas.microsoft.com/office/drawing/2014/main" val="3581755034"/>
                    </a:ext>
                  </a:extLst>
                </a:gridCol>
                <a:gridCol w="5265751">
                  <a:extLst>
                    <a:ext uri="{9D8B030D-6E8A-4147-A177-3AD203B41FA5}">
                      <a16:colId xmlns:a16="http://schemas.microsoft.com/office/drawing/2014/main" val="2999900022"/>
                    </a:ext>
                  </a:extLst>
                </a:gridCol>
              </a:tblGrid>
              <a:tr h="5883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País</a:t>
                      </a:r>
                      <a:endParaRPr lang="es-CL" sz="3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Rótulos</a:t>
                      </a:r>
                      <a:endParaRPr lang="es-CL" sz="3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Fecha</a:t>
                      </a:r>
                      <a:endParaRPr lang="es-CL" sz="3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Nutrientes Críticos</a:t>
                      </a:r>
                      <a:endParaRPr lang="es-CL" sz="3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Otras restricciones</a:t>
                      </a:r>
                      <a:endParaRPr lang="es-CL" sz="3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0663816"/>
                  </a:ext>
                </a:extLst>
              </a:tr>
              <a:tr h="5817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Brasil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azúcares, sodio, grasas saturadas</a:t>
                      </a:r>
                      <a:endParaRPr lang="es-C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Prohíbe el financiamiento con fondos públicos de bebidas con bajo nivel nutricional o bien de alimentos procesados con exceso en nutrientes críticos tales como sodio, grasas saturadas que se destinen en colegios</a:t>
                      </a:r>
                      <a:endParaRPr lang="es-CL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3600892"/>
                  </a:ext>
                </a:extLst>
              </a:tr>
              <a:tr h="5817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Colombia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azúcar añadida, sodio y grasas saturadas</a:t>
                      </a:r>
                      <a:endParaRPr lang="es-C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Nuevas medidas comenzarán en noviembre de 2022</a:t>
                      </a:r>
                      <a:endParaRPr lang="es-CL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3092090"/>
                  </a:ext>
                </a:extLst>
              </a:tr>
              <a:tr h="5817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Chile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azúcar añadida, calorías, sodio y grasas saturadas</a:t>
                      </a:r>
                      <a:endParaRPr lang="es-C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incluye la prohibición de venta y publicidad de alimentos que estén directamente dirigidos a menores de 14 años. Impuestos al azúcar 18% ad valorem en bebidas</a:t>
                      </a:r>
                      <a:endParaRPr lang="es-CL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5861008"/>
                  </a:ext>
                </a:extLst>
              </a:tr>
              <a:tr h="5817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Ecuador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Semáforo de 3 colores, azúcar, grasas y sal</a:t>
                      </a:r>
                      <a:endParaRPr lang="es-C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L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2444419"/>
                  </a:ext>
                </a:extLst>
              </a:tr>
              <a:tr h="11145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México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Calorías, azúcar añadida, sodio, grasas y grasas saturadas y edulcorantes para niños.</a:t>
                      </a:r>
                      <a:endParaRPr lang="es-C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Contenidos de cafeína o endulzantes deben incluir advertencias dirigidas a evitar el consumo de esos alimentos por niños</a:t>
                      </a:r>
                      <a:endParaRPr lang="es-CL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Considera aplicación de Impuesto a bebidas azucaradas no alcohólicas, incluidos los jugos concentrados y un impuesto a alimentos ultra procesados (chatarra)</a:t>
                      </a:r>
                      <a:endParaRPr lang="es-CL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Que considera una tasa del 8% de impuesto sobre las ventas de alimentos no esenciales que contengan &gt;275 calorías/100 gramos en determinadas categorías.</a:t>
                      </a:r>
                      <a:endParaRPr lang="es-CL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L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0193573"/>
                  </a:ext>
                </a:extLst>
              </a:tr>
              <a:tr h="656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Perú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sodio, azúcares, grasas saturadas y grasas trans</a:t>
                      </a:r>
                      <a:endParaRPr lang="es-C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Incluye restricciones a publicidad e impuestos a bebidas azucaradas</a:t>
                      </a:r>
                      <a:endParaRPr lang="es-CL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Modifica tributación de bebidas procesadas y con azúcar agregada, edulcorantes o aromatizantes.</a:t>
                      </a:r>
                      <a:endParaRPr lang="es-CL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9971010"/>
                  </a:ext>
                </a:extLst>
              </a:tr>
              <a:tr h="5817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Uruguay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azúcar añadida, sodio, grasas y grasas saturadas</a:t>
                      </a:r>
                      <a:endParaRPr lang="es-CL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3366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960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345968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Principales diferencias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808383"/>
            <a:ext cx="11595652" cy="4903304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ES" dirty="0"/>
              <a:t>Se invocan problemas de malnutrición como objetivos (sobrepeso y obesidad), no todos incluyen la advertencia de calorías.</a:t>
            </a:r>
          </a:p>
          <a:p>
            <a:pPr algn="just">
              <a:lnSpc>
                <a:spcPct val="100000"/>
              </a:lnSpc>
            </a:pPr>
            <a:r>
              <a:rPr lang="es-ES" dirty="0"/>
              <a:t>Diversidad de formatos y nutrientes críticos no facilita la comprensión y uso estandarizado en la región (exportaciones y turismo).</a:t>
            </a:r>
          </a:p>
          <a:p>
            <a:pPr algn="just">
              <a:lnSpc>
                <a:spcPct val="100000"/>
              </a:lnSpc>
            </a:pPr>
            <a:r>
              <a:rPr lang="es-ES" dirty="0"/>
              <a:t>Algunos tienen 3 logos y otros 5 logos.</a:t>
            </a:r>
          </a:p>
          <a:p>
            <a:pPr algn="just">
              <a:lnSpc>
                <a:spcPct val="100000"/>
              </a:lnSpc>
            </a:pPr>
            <a:r>
              <a:rPr lang="es-ES" dirty="0"/>
              <a:t>Algunos agregan restricciones adicionales como publicidad y venta.</a:t>
            </a:r>
          </a:p>
          <a:p>
            <a:pPr algn="just">
              <a:lnSpc>
                <a:spcPct val="100000"/>
              </a:lnSpc>
            </a:pPr>
            <a:r>
              <a:rPr lang="es-ES" dirty="0"/>
              <a:t>Algunos incluyen impuestos.</a:t>
            </a:r>
          </a:p>
          <a:p>
            <a:pPr algn="just">
              <a:lnSpc>
                <a:spcPct val="100000"/>
              </a:lnSpc>
            </a:pPr>
            <a:r>
              <a:rPr lang="es-ES" dirty="0"/>
              <a:t>Algunos establecen restricciones o menciones especialmente dirigidas a menores de edad.</a:t>
            </a:r>
          </a:p>
        </p:txBody>
      </p:sp>
    </p:spTree>
    <p:extLst>
      <p:ext uri="{BB962C8B-B14F-4D97-AF65-F5344CB8AC3E}">
        <p14:creationId xmlns:p14="http://schemas.microsoft.com/office/powerpoint/2010/main" val="3378138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345968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Recomendaciones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808383"/>
            <a:ext cx="11595652" cy="4903304"/>
          </a:xfrm>
        </p:spPr>
        <p:txBody>
          <a:bodyPr>
            <a:noAutofit/>
          </a:bodyPr>
          <a:lstStyle/>
          <a:p>
            <a:pPr algn="just"/>
            <a:r>
              <a:rPr lang="es-ES" sz="2400" dirty="0"/>
              <a:t>Parece conveniente que se estandaricen al menos los nutrientes críticos informados. </a:t>
            </a:r>
          </a:p>
          <a:p>
            <a:pPr algn="just"/>
            <a:r>
              <a:rPr lang="es-ES" sz="2400" dirty="0"/>
              <a:t>Que se agreguen en todos los casos la presencia de alto en calorías.</a:t>
            </a:r>
          </a:p>
          <a:p>
            <a:pPr algn="just"/>
            <a:r>
              <a:rPr lang="es-ES" sz="2400" dirty="0"/>
              <a:t>Que se incluyan diseños de etiquetado semejantes para evitar confusiones o errores.</a:t>
            </a:r>
          </a:p>
          <a:p>
            <a:pPr algn="just"/>
            <a:r>
              <a:rPr lang="es-ES" sz="2400" dirty="0"/>
              <a:t>Que se incorporen los alimentos </a:t>
            </a:r>
            <a:r>
              <a:rPr lang="es-ES" sz="2400" dirty="0" err="1"/>
              <a:t>ultraprocesados</a:t>
            </a:r>
            <a:r>
              <a:rPr lang="es-ES" sz="2400" dirty="0"/>
              <a:t> como un segmento especial.</a:t>
            </a:r>
          </a:p>
          <a:p>
            <a:pPr algn="just"/>
            <a:r>
              <a:rPr lang="es-ES" sz="2400" dirty="0"/>
              <a:t>Que se incluyan informaciones nutricionales similares en los menús de restaurantes.</a:t>
            </a:r>
          </a:p>
          <a:p>
            <a:pPr algn="just"/>
            <a:r>
              <a:rPr lang="es-ES" sz="2400" dirty="0"/>
              <a:t>Que se incluyan campañas informativas y que promuevan buenos hábitos alimenticios y de salud (se trata de una mirada integral y no restringida a los rótulos).</a:t>
            </a:r>
          </a:p>
          <a:p>
            <a:pPr algn="just"/>
            <a:r>
              <a:rPr lang="es-ES" sz="2400" dirty="0"/>
              <a:t>Con el tiempo se deben hacer evaluaciones del impacto positivo o negativo de las medidas.</a:t>
            </a:r>
          </a:p>
          <a:p>
            <a:pPr algn="just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36867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345968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Información demográfica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952432-EDE6-A749-B72B-B42B272C44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509613"/>
              </p:ext>
            </p:extLst>
          </p:nvPr>
        </p:nvGraphicFramePr>
        <p:xfrm>
          <a:off x="202174" y="1155700"/>
          <a:ext cx="2909325" cy="2070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2D05363-899B-834A-B750-00B1744C06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242298"/>
              </p:ext>
            </p:extLst>
          </p:nvPr>
        </p:nvGraphicFramePr>
        <p:xfrm>
          <a:off x="7096412" y="1155700"/>
          <a:ext cx="4689188" cy="302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3A116637-3C28-1D47-A4C5-B83C7397B2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1099161"/>
              </p:ext>
            </p:extLst>
          </p:nvPr>
        </p:nvGraphicFramePr>
        <p:xfrm>
          <a:off x="202176" y="3581400"/>
          <a:ext cx="3236186" cy="226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FD4D260E-0DBB-6B45-BF1F-E9AC0EA7DA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134985"/>
              </p:ext>
            </p:extLst>
          </p:nvPr>
        </p:nvGraphicFramePr>
        <p:xfrm>
          <a:off x="3438362" y="1155700"/>
          <a:ext cx="3331186" cy="2270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5B3CE6F7-4FDB-7743-A7CF-27647482BC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0159903"/>
              </p:ext>
            </p:extLst>
          </p:nvPr>
        </p:nvGraphicFramePr>
        <p:xfrm>
          <a:off x="3765674" y="3873500"/>
          <a:ext cx="4551885" cy="2841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4AF0CB52-62E0-124F-A489-C7E8F31CCF6F}"/>
              </a:ext>
            </a:extLst>
          </p:cNvPr>
          <p:cNvSpPr txBox="1"/>
          <p:nvPr/>
        </p:nvSpPr>
        <p:spPr>
          <a:xfrm>
            <a:off x="202175" y="723384"/>
            <a:ext cx="290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3592 encuestas completas</a:t>
            </a:r>
          </a:p>
        </p:txBody>
      </p:sp>
    </p:spTree>
    <p:extLst>
      <p:ext uri="{BB962C8B-B14F-4D97-AF65-F5344CB8AC3E}">
        <p14:creationId xmlns:p14="http://schemas.microsoft.com/office/powerpoint/2010/main" val="2103149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345968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Conocimiento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CD2AEA0-8892-B147-98D7-BCDE4EB9D0A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38200" y="1041400"/>
            <a:ext cx="9563100" cy="4572000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909011CC-986D-7447-91C3-F21EDC4F17C1}"/>
              </a:ext>
            </a:extLst>
          </p:cNvPr>
          <p:cNvSpPr/>
          <p:nvPr/>
        </p:nvSpPr>
        <p:spPr>
          <a:xfrm>
            <a:off x="7815578" y="2165350"/>
            <a:ext cx="977900" cy="2324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F807332-B690-EA43-B07F-7B978D76F761}"/>
              </a:ext>
            </a:extLst>
          </p:cNvPr>
          <p:cNvSpPr/>
          <p:nvPr/>
        </p:nvSpPr>
        <p:spPr>
          <a:xfrm>
            <a:off x="9855200" y="1638300"/>
            <a:ext cx="800100" cy="5270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6443B501-0FCF-2343-AA07-54A35A7924E3}"/>
              </a:ext>
            </a:extLst>
          </p:cNvPr>
          <p:cNvSpPr/>
          <p:nvPr/>
        </p:nvSpPr>
        <p:spPr>
          <a:xfrm>
            <a:off x="9757411" y="4381500"/>
            <a:ext cx="800100" cy="5270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5715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345968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Actitud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B60CB35-D300-464A-9439-8BBCE4F3C3B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65200" y="787400"/>
            <a:ext cx="10198100" cy="4927600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B30C167C-4DEE-A741-9601-D31FC8AE6039}"/>
              </a:ext>
            </a:extLst>
          </p:cNvPr>
          <p:cNvSpPr/>
          <p:nvPr/>
        </p:nvSpPr>
        <p:spPr>
          <a:xfrm>
            <a:off x="6159500" y="1943100"/>
            <a:ext cx="838200" cy="14097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9561A84-BCD5-EF49-B3CE-01B596D3D005}"/>
              </a:ext>
            </a:extLst>
          </p:cNvPr>
          <p:cNvSpPr/>
          <p:nvPr/>
        </p:nvSpPr>
        <p:spPr>
          <a:xfrm>
            <a:off x="6108700" y="4305300"/>
            <a:ext cx="838200" cy="14097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FAAF9AD-5998-4943-BA5E-74CB643D49AF}"/>
              </a:ext>
            </a:extLst>
          </p:cNvPr>
          <p:cNvSpPr/>
          <p:nvPr/>
        </p:nvSpPr>
        <p:spPr>
          <a:xfrm>
            <a:off x="7099300" y="3505200"/>
            <a:ext cx="4064000" cy="812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4401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345968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Práctica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01DFC45-D1BC-A34F-8189-E776A11A333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89100" y="749300"/>
            <a:ext cx="8623300" cy="5232399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E1702237-9471-D543-9C4B-FC4CDF5DFB85}"/>
              </a:ext>
            </a:extLst>
          </p:cNvPr>
          <p:cNvSpPr/>
          <p:nvPr/>
        </p:nvSpPr>
        <p:spPr>
          <a:xfrm>
            <a:off x="6667500" y="263632"/>
            <a:ext cx="1930400" cy="571806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614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467" y="682732"/>
            <a:ext cx="5875711" cy="345968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Comentarios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1854200"/>
            <a:ext cx="11595652" cy="3857486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Habría un grado alto de conocimientos</a:t>
            </a:r>
          </a:p>
          <a:p>
            <a:pPr algn="just"/>
            <a:r>
              <a:rPr lang="es-ES" dirty="0"/>
              <a:t>Habría un grado alto de actitud</a:t>
            </a:r>
          </a:p>
          <a:p>
            <a:pPr algn="just"/>
            <a:r>
              <a:rPr lang="es-ES" dirty="0"/>
              <a:t>En la práctica es donde se encuentra la mayor dificultad</a:t>
            </a:r>
          </a:p>
          <a:p>
            <a:pPr algn="just"/>
            <a:r>
              <a:rPr lang="es-ES" dirty="0"/>
              <a:t>Se requiere mas investigación para indagar por qué existe la brecha entre conocimiento y actitud versus práctica</a:t>
            </a:r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6914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266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 oda.pptx.potx" id="{CD332F01-3128-42E0-AB92-1A4BCC4B702D}" vid="{493CC4C7-BD1E-41AE-89E9-C749ED65134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574DCA5E8CEA4E912B7198CE871E35" ma:contentTypeVersion="13" ma:contentTypeDescription="Creare un nuovo documento." ma:contentTypeScope="" ma:versionID="859e25f02032943d6c78fa49a375f49d">
  <xsd:schema xmlns:xsd="http://www.w3.org/2001/XMLSchema" xmlns:xs="http://www.w3.org/2001/XMLSchema" xmlns:p="http://schemas.microsoft.com/office/2006/metadata/properties" xmlns:ns3="8c2680b1-8717-4e17-af8a-c3c5948a3503" xmlns:ns4="3c9ac98d-36e3-464e-9a3d-571690e2b8cf" targetNamespace="http://schemas.microsoft.com/office/2006/metadata/properties" ma:root="true" ma:fieldsID="745b9142f29a0f3b6ba24a32d1432f24" ns3:_="" ns4:_="">
    <xsd:import namespace="8c2680b1-8717-4e17-af8a-c3c5948a3503"/>
    <xsd:import namespace="3c9ac98d-36e3-464e-9a3d-571690e2b8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680b1-8717-4e17-af8a-c3c5948a3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ac98d-36e3-464e-9a3d-571690e2b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0EEFF4-CFAF-4EFD-9D21-A00AF9C5EE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CDD318-1496-4E70-84E5-F768A79A1BF7}">
  <ds:schemaRefs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8c2680b1-8717-4e17-af8a-c3c5948a3503"/>
    <ds:schemaRef ds:uri="http://purl.org/dc/elements/1.1/"/>
    <ds:schemaRef ds:uri="http://schemas.openxmlformats.org/package/2006/metadata/core-properties"/>
    <ds:schemaRef ds:uri="3c9ac98d-36e3-464e-9a3d-571690e2b8c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3B761D7-D61F-4B3E-AC9E-88C9AC78A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2680b1-8717-4e17-af8a-c3c5948a3503"/>
    <ds:schemaRef ds:uri="3c9ac98d-36e3-464e-9a3d-571690e2b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oda.pptx</Template>
  <TotalTime>1016</TotalTime>
  <Words>757</Words>
  <Application>Microsoft Macintosh PowerPoint</Application>
  <PresentationFormat>Panorámica</PresentationFormat>
  <Paragraphs>119</Paragraphs>
  <Slides>15</Slides>
  <Notes>0</Notes>
  <HiddenSlides>1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Introducción</vt:lpstr>
      <vt:lpstr>Objetivo</vt:lpstr>
      <vt:lpstr>Distintas normativas de etiquetado con idénticos objetivos</vt:lpstr>
      <vt:lpstr>Formatos de etiquetado Latinoamérica</vt:lpstr>
      <vt:lpstr>Distintas normativas de etiquetado idénticos objetivos</vt:lpstr>
      <vt:lpstr>Cuadro Comparativo Etiquetado países seleccionados</vt:lpstr>
      <vt:lpstr>Principales diferencias</vt:lpstr>
      <vt:lpstr>Recomendaciones</vt:lpstr>
      <vt:lpstr>Información demográfica</vt:lpstr>
      <vt:lpstr>Conocimiento</vt:lpstr>
      <vt:lpstr>Actitud</vt:lpstr>
      <vt:lpstr>Práctica</vt:lpstr>
      <vt:lpstr>Comentarios</vt:lpstr>
      <vt:lpstr>Presentación de PowerPoint</vt:lpstr>
    </vt:vector>
  </TitlesOfParts>
  <Company>FAO of the UN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Vega, Javiera (FAORLC)</dc:creator>
  <cp:lastModifiedBy>Maria Angelica Fellenberg Plaza</cp:lastModifiedBy>
  <cp:revision>95</cp:revision>
  <dcterms:created xsi:type="dcterms:W3CDTF">2019-08-20T18:59:33Z</dcterms:created>
  <dcterms:modified xsi:type="dcterms:W3CDTF">2021-09-02T22:30:06Z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0x01010069574DCA5E8CEA4E912B7198CE871E35</vt:lpwstr>
  </property>
</Properties>
</file>