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1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Jb5Cep0qd2v77ewLuGJ8yISf2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08F6DE-B76C-42D2-9FBE-B4D83798562F}">
  <a:tblStyle styleId="{2E08F6DE-B76C-42D2-9FBE-B4D8379856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BAE1B35-66FD-470A-BA0C-CB336E74A9F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customschemas.google.com/relationships/presentationmetadata" Target="meta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Surgida no contexto da Emergência de Saúde Pública de Importância Internacional (ESPII), pandemia de Covid-19, o mais alto nível de alerta da Organização Mundial da Saúde (OMS), a investigação parte da preocupação de identificar quais medidas governamentais foram adotadas para a manutenção da segurança alimentar e nutricional de brasileiros e brasileiras na perspectiva da alimentação escolar no Brasil.</a:t>
            </a:r>
            <a:endParaRPr/>
          </a:p>
        </p:txBody>
      </p:sp>
      <p:sp>
        <p:nvSpPr>
          <p:cNvPr id="463" name="Google Shape;4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Após levantar as informações nas fontes indicadas anteriormente, cada Estado  foi avaliado conforme critérios Atendidos, Parcialmente Atendidos ou Não Atendidos (Figura 1 exemplo)</a:t>
            </a:r>
            <a:endParaRPr/>
          </a:p>
        </p:txBody>
      </p:sp>
      <p:sp>
        <p:nvSpPr>
          <p:cNvPr id="475" name="Google Shape;4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ec4d98776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Alimentação escolar (art. 208, inciso VII da Constituição Federal) é viabilizada pelo Programa Nacional de Alimentação Escolar - PNAE (Lei nº 11.947, de 16 de junho de 2009) para as/os alunas/os da educação básica (educação infantil, ensino fundamental e ensino médio) e educação de jovens e adultos matriculados em escolas públicas e escolas privadas filantrópicas, confessionais e em entidades comunitárias (conveniadas com o poder público).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Tem obrigatoriedade de abastecimento do programa com no mínimo 30% dos insumos provenientes da agricultura familiar. Atende cerca de 40 milhões de alunas/os, em aproximadamente 150 mil escolas e, só em 2019, gerou R$ 3,97 bilhões em repasses, convertendo-se em 50 milhões de refeições diária.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gec4d98776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nº 13.987, 07 de abril de 2020, acrescentou art. 21-A à Lei do PNAE: </a:t>
            </a: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Art. 21-A. Durante o período de suspensão das aulas nas escolas públicas de educação básica em razão de situação de emergência ou calamidade pública, fica autorizada, em todo o território nacional, em caráter excepcional, a distribuição imediata aos pais ou responsáveis dos estudantes nelas matriculados, com acompanhamento pelo CAE, dos gêneros alimentícios adquiridos com recursos financeiros recebidos, nos termos desta Lei, à conta do Pnae. (Brasil 2020b)</a:t>
            </a:r>
            <a:endParaRPr sz="12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Resolução nº 2, de 09 de abril de 2020 do FNDE: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distribuição (art. 1°); exclusividade da destinação dos recursos do PNAE para garantia da alimentação para estudantes da educação básica (art. 2°); distribuição dos kits conforme definição das gestões locais e que não gere aglomerações (art. 3°); orientação pela manutenção do fornecimento semanal de frutas e hortaliças in natura (art. 4°) e também da aquisição de gêneros alimentícios da agricultura familiar, preferencialmente local (art. 5°) etc.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Cartilha “Orientações para a execução do PNAE durante a situação de emergência decorrente da pandemia do coronavírus (COVID-19)”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Ministério da Educação e Ministério da Agricultura, Pecuária e Abastecimento</a:t>
            </a:r>
            <a:endParaRPr/>
          </a:p>
        </p:txBody>
      </p:sp>
      <p:sp>
        <p:nvSpPr>
          <p:cNvPr id="501" name="Google Shape;5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Partindo desta identificação, na sequência serão destacadas algumas boas práticas e também alguns Estados com maiores desafios na garantia da alimentação escolar durante o período da pandemia de COVID-19 no Brasil</a:t>
            </a:r>
            <a:endParaRPr/>
          </a:p>
        </p:txBody>
      </p:sp>
      <p:sp>
        <p:nvSpPr>
          <p:cNvPr id="508" name="Google Shape;5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ec4d98776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gec4d9877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4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4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4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4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7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0" name="Google Shape;170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7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8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8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8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9" name="Google Shape;189;p8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8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1" name="Google Shape;191;p8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8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7" name="Google Shape;207;p8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8" name="Google Shape;20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8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8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5" name="Google Shape;215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8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8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8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5" name="Google Shape;245;p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8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1" name="Google Shape;251;p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9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9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4" name="Google Shape;264;p9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9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6" name="Google Shape;266;p9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9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9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9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9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9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9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2" name="Google Shape;282;p9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83" name="Google Shape;283;p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9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9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89" name="Google Shape;289;p9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90" name="Google Shape;290;p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9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9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4" name="Google Shape;31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4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0" name="Google Shape;320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4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2" name="Google Shape;332;p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3" name="Google Shape;333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9" name="Google Shape;339;p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1" name="Google Shape;341;p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2" name="Google Shape;342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57" name="Google Shape;357;p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8" name="Google Shape;358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5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64" name="Google Shape;364;p5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65" name="Google Shape;365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5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1" name="Google Shape;371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5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7" name="Google Shape;377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9" name="Google Shape;38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6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5" name="Google Shape;395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6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1" name="Google Shape;401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7" name="Google Shape;407;p7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8" name="Google Shape;408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7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7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4" name="Google Shape;414;p7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7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6" name="Google Shape;416;p7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7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32" name="Google Shape;432;p7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33" name="Google Shape;433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7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7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39" name="Google Shape;439;p7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0" name="Google Shape;440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7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6" name="Google Shape;446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7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7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2" name="Google Shape;452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2" name="Google Shape;232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7" name="Google Shape;307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2" name="Google Shape;382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3" name="Google Shape;38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4" name="Google Shape;38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5" name="Google Shape;38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"/>
          <p:cNvSpPr txBox="1"/>
          <p:nvPr/>
        </p:nvSpPr>
        <p:spPr>
          <a:xfrm>
            <a:off x="214850" y="3332675"/>
            <a:ext cx="8972400" cy="14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3813"/>
              <a:buFont typeface="Calibri"/>
              <a:buNone/>
            </a:pPr>
            <a:r>
              <a:rPr lang="en-US" sz="2912" b="1" i="0" u="none" strike="noStrike" cap="none">
                <a:solidFill>
                  <a:srgbClr val="1C501C"/>
                </a:solidFill>
                <a:latin typeface="Calibri"/>
                <a:ea typeface="Calibri"/>
                <a:cs typeface="Calibri"/>
                <a:sym typeface="Calibri"/>
              </a:rPr>
              <a:t>Medidas governamentais para a garantia da alimentação escolar no contexto da pandemia COVID-19 no Brasil </a:t>
            </a:r>
            <a:endParaRPr sz="2912" b="1" i="0" u="none" strike="noStrike" cap="none">
              <a:solidFill>
                <a:srgbClr val="1C501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"/>
          <p:cNvSpPr txBox="1"/>
          <p:nvPr/>
        </p:nvSpPr>
        <p:spPr>
          <a:xfrm>
            <a:off x="0" y="5579975"/>
            <a:ext cx="51006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Gabriella Natallia Corrêa </a:t>
            </a: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Kerber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Suiany Zimerman </a:t>
            </a: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Bail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Yona da Silva </a:t>
            </a: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Dalonso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Fernanda</a:t>
            </a: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Lapa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Universidad da região de Joinville – UNIVILLE, Brasil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"/>
          <p:cNvSpPr txBox="1">
            <a:spLocks noGrp="1"/>
          </p:cNvSpPr>
          <p:nvPr>
            <p:ph type="title"/>
          </p:nvPr>
        </p:nvSpPr>
        <p:spPr>
          <a:xfrm>
            <a:off x="2917767" y="263632"/>
            <a:ext cx="6040671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ct val="100000"/>
              <a:buFont typeface="Calibri"/>
              <a:buNone/>
            </a:pPr>
            <a:r>
              <a:rPr lang="en-US" b="1">
                <a:solidFill>
                  <a:srgbClr val="1C501C"/>
                </a:solidFill>
              </a:rPr>
              <a:t>Objectivo de la investigación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466" name="Google Shape;466;p2"/>
          <p:cNvSpPr txBox="1">
            <a:spLocks noGrp="1"/>
          </p:cNvSpPr>
          <p:nvPr>
            <p:ph type="body" idx="1"/>
          </p:nvPr>
        </p:nvSpPr>
        <p:spPr>
          <a:xfrm>
            <a:off x="530350" y="1650300"/>
            <a:ext cx="9408000" cy="35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 b="1"/>
          </a:p>
          <a:p>
            <a:pPr marL="22860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b="1"/>
              <a:t>Objetivo:</a:t>
            </a:r>
            <a:r>
              <a:rPr lang="en-US" sz="1800"/>
              <a:t> Identificar as medidas adotadas no Brasil, no âmbito federal e estadual, que visam cumprir as recomendações de garantia do direito à alimentação aos públicos escolares assistidos pelo Programa Nacional de Alimentação Escolar (PNAE) durante o período de enfrentamento à pandemia de COVID-19 no país no ano de 2020. 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"/>
          <p:cNvSpPr txBox="1"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1C501C"/>
                </a:solidFill>
              </a:rPr>
              <a:t>Metodologia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472" name="Google Shape;472;p3"/>
          <p:cNvSpPr txBox="1">
            <a:spLocks noGrp="1"/>
          </p:cNvSpPr>
          <p:nvPr>
            <p:ph type="body" idx="1"/>
          </p:nvPr>
        </p:nvSpPr>
        <p:spPr>
          <a:xfrm>
            <a:off x="648401" y="1653025"/>
            <a:ext cx="10666800" cy="3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 Pesquisa bibliográfica, desenvolvida  em duas etapas:</a:t>
            </a:r>
            <a:endParaRPr/>
          </a:p>
          <a:p>
            <a:pPr marL="228600" lvl="0" indent="-22860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 b="1"/>
              <a:t>Primeira etapa:  Levantamento bibliográfico das medidas adotadas pelos governos federal e estaduais (dos 26 estados e do Distrito Federal) que visaram ao combate dos efeitos da COVID-19 no Brasil e impactaram diretamente na alimentação escolar. </a:t>
            </a:r>
            <a:endParaRPr sz="1600" b="1"/>
          </a:p>
          <a:p>
            <a:pPr marL="22860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/>
              <a:t>Para a seleção dos dados que compõem este levantamento, constante no APÊNDICE, foi considerado o seguinte processo: </a:t>
            </a:r>
            <a:endParaRPr sz="1600"/>
          </a:p>
          <a:p>
            <a:pPr marL="22860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/>
              <a:t>1. Busca na internet por algum Ato Normativo (Lei, Portaria, Decreto, Informe, Resolução etc); </a:t>
            </a:r>
            <a:endParaRPr sz="1600"/>
          </a:p>
          <a:p>
            <a:pPr marL="22860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/>
              <a:t>2. Visita à página do Ministério da Educação (MEC) e das respectivas Secretarias de Estado da Educação; </a:t>
            </a:r>
            <a:endParaRPr sz="1600"/>
          </a:p>
          <a:p>
            <a:pPr marL="22860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/>
              <a:t>3. Visita à página do Conselhos de Alimentação Escolar (CAE) de cada estado; </a:t>
            </a:r>
            <a:endParaRPr sz="1600"/>
          </a:p>
          <a:p>
            <a:pPr marL="22860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/>
              <a:t>4. Visita à página do Tribunal de Contas da União e de cada estado; 5. Complementação com pesquisa de notícias de órgãos oficiais. </a:t>
            </a:r>
            <a:endParaRPr sz="1600"/>
          </a:p>
          <a:p>
            <a:pPr marL="228600" lvl="0" indent="-12700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  <a:p>
            <a:pPr marL="228600" lvl="0" indent="-12700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  <a:p>
            <a:pPr marL="228600" lvl="0" indent="-12700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  <a:p>
            <a:pPr marL="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"/>
          <p:cNvSpPr txBox="1">
            <a:spLocks noGrp="1"/>
          </p:cNvSpPr>
          <p:nvPr>
            <p:ph type="title"/>
          </p:nvPr>
        </p:nvSpPr>
        <p:spPr>
          <a:xfrm>
            <a:off x="2917767" y="0"/>
            <a:ext cx="5875711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1C501C"/>
                </a:solidFill>
              </a:rPr>
              <a:t>Metodologia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478" name="Google Shape;478;p4"/>
          <p:cNvSpPr txBox="1">
            <a:spLocks noGrp="1"/>
          </p:cNvSpPr>
          <p:nvPr>
            <p:ph type="body" idx="1"/>
          </p:nvPr>
        </p:nvSpPr>
        <p:spPr>
          <a:xfrm>
            <a:off x="355750" y="972200"/>
            <a:ext cx="11621700" cy="42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 b="1"/>
              <a:t>Segunda etapa</a:t>
            </a:r>
            <a:r>
              <a:rPr lang="en-US" sz="1600"/>
              <a:t>: Análise crítica das medidas governamentais levantadas e relacionadas as principais recomendações da Food and Agriculture Organization (FAO) sobre a alimentação escolar nos casos de fechamento das escolas </a:t>
            </a:r>
            <a:r>
              <a:rPr lang="en-US" sz="1600" i="1"/>
              <a:t>(Nota de Orientação Provisória: Como mitigar os efeitos da pandemia COVID-19 na alimentação e nutrição de crianças em idade escolar. PMA, FAO e UNICEF 2020, p. 2) </a:t>
            </a:r>
            <a:r>
              <a:rPr lang="en-US" sz="1600"/>
              <a:t> correlacionadas as diretrizes do PNAE, com os seguintes descritores:</a:t>
            </a:r>
            <a:endParaRPr sz="16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1. Manter flexibilidade e capacidade de resposta, garantindo a alimentação e também os protocolos de biossegurança (FAO); </a:t>
            </a:r>
            <a:endParaRPr sz="16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2. Manutenção da segurança alimentar e nutricional (FAO)</a:t>
            </a:r>
            <a:endParaRPr sz="160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/>
              <a:t>2.1 Aquisição da agricultura familiar (PNAE)</a:t>
            </a:r>
            <a:endParaRPr sz="160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/>
              <a:t>2.2 Qualidade nutricional (PNAE)</a:t>
            </a:r>
            <a:endParaRPr sz="160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/>
              <a:t>2.3 Universalidade (PNAE) </a:t>
            </a:r>
            <a:endParaRPr sz="160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/>
              <a:t>2.4 Regularidade (PNAE); e uma terceira sobre </a:t>
            </a:r>
            <a:endParaRPr sz="1600"/>
          </a:p>
          <a:p>
            <a:pPr marL="228600" lvl="0" indent="-21590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3. Aproveitar as redes de proteção social (FAO) </a:t>
            </a:r>
            <a:endParaRPr sz="1600"/>
          </a:p>
          <a:p>
            <a:pPr marL="228600" lvl="0" indent="-215900" algn="l" rtl="0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4. Levar em consideração as necessidades alimentares e nutricionais das/os alunas/os vulneráveis (FAO). </a:t>
            </a:r>
            <a:endParaRPr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"/>
          <p:cNvSpPr txBox="1">
            <a:spLocks noGrp="1"/>
          </p:cNvSpPr>
          <p:nvPr>
            <p:ph type="title"/>
          </p:nvPr>
        </p:nvSpPr>
        <p:spPr>
          <a:xfrm>
            <a:off x="2917767" y="0"/>
            <a:ext cx="5875800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1C501C"/>
                </a:solidFill>
              </a:rPr>
              <a:t>Metodologia</a:t>
            </a:r>
            <a:endParaRPr b="1">
              <a:solidFill>
                <a:srgbClr val="1C501C"/>
              </a:solidFill>
            </a:endParaRPr>
          </a:p>
        </p:txBody>
      </p:sp>
      <p:graphicFrame>
        <p:nvGraphicFramePr>
          <p:cNvPr id="484" name="Google Shape;484;p5"/>
          <p:cNvGraphicFramePr/>
          <p:nvPr/>
        </p:nvGraphicFramePr>
        <p:xfrm>
          <a:off x="721225" y="1065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{2E08F6DE-B76C-42D2-9FBE-B4D83798562F}</a:tableStyleId>
              </a:tblPr>
              <a:tblGrid>
                <a:gridCol w="128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8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Manter flexibilidade e capacidade de resposta, garantindo a alimentação e também os protocolos de biossegurança (FAO)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Manutenção da segurança alimentar e nutricional (FAO)</a:t>
                      </a:r>
                      <a:endParaRPr sz="10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2.1 Aquisição da agricultura familiar (PNAE)</a:t>
                      </a:r>
                      <a:endParaRPr sz="10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2.2 Qualidade nutricional (PNAE)</a:t>
                      </a:r>
                      <a:endParaRPr sz="10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2.3 Universalidade (PNAE)</a:t>
                      </a:r>
                      <a:endParaRPr sz="10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2.4 Regularidade (PNAE)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Aproveitar as redes de proteção social (FAO)</a:t>
                      </a:r>
                      <a:endParaRPr sz="10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 Levar em consideração as necessidades alimentares e nutricionais das/os alunas/os vulneráveis (FAO)</a:t>
                      </a:r>
                      <a:endParaRPr sz="10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Levantamento de dados  por estado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5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Santa Catarina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highlight>
                            <a:srgbClr val="B6D7A8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Atendido</a:t>
                      </a:r>
                      <a:endParaRPr sz="1000" b="1">
                        <a:highlight>
                          <a:srgbClr val="B6D7A8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Conforme informe em abril  da secretaria estadual de educação o governo investiu 4 milhões em kit para alunos da rede, com produtos da agricultura familiar, seguindo protocolos de biossegurança na distribuição.</a:t>
                      </a:r>
                      <a:r>
                        <a:rPr lang="en-US" sz="1000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(2) </a:t>
                      </a:r>
                      <a:endParaRPr sz="1000" baseline="30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highlight>
                            <a:srgbClr val="EA9999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Não atendido</a:t>
                      </a:r>
                      <a:endParaRPr sz="1000" b="1"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Relatório do Tribunal de contas do Estado de Santa Catarina, de novembro, aponta que os kits de alimentação escolar distribuídos até o período não atendem à legislação do Programa Nacional de Alimentação Escolar (PNAE) em sua plenitude e a disponibilização de alimentos aos alunos não está ocorrendo na regularidade necessária. </a:t>
                      </a:r>
                      <a:r>
                        <a:rPr lang="en-US" sz="1000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(3)</a:t>
                      </a:r>
                      <a:endParaRPr sz="1000" baseline="30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highlight>
                            <a:srgbClr val="B6D7A8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Atendido</a:t>
                      </a:r>
                      <a:endParaRPr sz="1000" b="1"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implementação do projeto foi feita em duas etapas, priorizando o grupo de alunos mais carentes cadastrados no programa Bolsa Família. A segunda etapa atendeu os demais estudantes que se cadastraram no site.</a:t>
                      </a:r>
                      <a:r>
                        <a:rPr lang="en-US" sz="1000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(2)</a:t>
                      </a:r>
                      <a:endParaRPr sz="1000" baseline="30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9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Paraná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highlight>
                            <a:srgbClr val="B6D7A8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Atendido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Por meio do decreto estadual n° 4.316, de 21 de março de 2020, que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dispõe sobre a manutenção do abastecimento e distribuição de produtos necessários e essenciais, inclusive merendas escolares, na rede pública de ensino em decorrência da pandemia da COVID-19, e adota outras providências.</a:t>
                      </a:r>
                      <a:r>
                        <a:rPr lang="en-US" sz="1000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(4)</a:t>
                      </a:r>
                      <a:endParaRPr sz="1000" baseline="30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Também foram constatados investimentos em Epi e protocolos de biossegurança </a:t>
                      </a:r>
                      <a:r>
                        <a:rPr lang="en-US" sz="1000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(5)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highlight>
                            <a:srgbClr val="FFE599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Parcialmente Atendido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Informe Instituto Paranaense de  Desenvolvimento Educacional (Fundepar) </a:t>
                      </a:r>
                      <a:r>
                        <a:rPr lang="en-US" sz="1000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(6)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 da Agência estadual de notícias do Paraná </a:t>
                      </a:r>
                      <a:r>
                        <a:rPr lang="en-US" sz="1000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(7)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apontam para o cumprimento da aquisição de agricultura familiar desde março e dos efeitos positivos dessa medida ao longo do ano, além da regularidade de fornecimento.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Não foram encontradas evidências da universalidade.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highlight>
                            <a:srgbClr val="B6D7A8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Atendido</a:t>
                      </a:r>
                      <a:endParaRPr sz="15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Foram priorizados os alunos cadastrados no programa Bolsa Família. Foi dada autonomia para as escolas ampliarem a distribuição dos kits a alunos não cadastrados mas identificados como vulneráveis </a:t>
                      </a:r>
                      <a:r>
                        <a:rPr lang="en-US" sz="1000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(7)</a:t>
                      </a:r>
                      <a:endParaRPr sz="1000" baseline="30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"/>
          <p:cNvSpPr txBox="1">
            <a:spLocks noGrp="1"/>
          </p:cNvSpPr>
          <p:nvPr>
            <p:ph type="title"/>
          </p:nvPr>
        </p:nvSpPr>
        <p:spPr>
          <a:xfrm>
            <a:off x="2917767" y="0"/>
            <a:ext cx="5875711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1C501C"/>
                </a:solidFill>
              </a:rPr>
              <a:t>Metodologia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490" name="Google Shape;490;p6"/>
          <p:cNvSpPr txBox="1">
            <a:spLocks noGrp="1"/>
          </p:cNvSpPr>
          <p:nvPr>
            <p:ph type="body" idx="1"/>
          </p:nvPr>
        </p:nvSpPr>
        <p:spPr>
          <a:xfrm>
            <a:off x="648400" y="1267175"/>
            <a:ext cx="9333000" cy="24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-US" sz="1300"/>
              <a:t>Identificação na diferença de desempenho nos Estados/Distrito Federal enquanto blocos de regiões;</a:t>
            </a:r>
            <a:endParaRPr sz="1300"/>
          </a:p>
          <a:p>
            <a:pPr marL="45720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-US" sz="1300"/>
              <a:t>Adequação de estado/Distrito Federal às Diretrizes do PNAE e recomendações da FAO. </a:t>
            </a:r>
            <a:endParaRPr sz="130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Para tanto, foram atribuídas as seguintes pontuações às classificações: Atendido = 1; Parcialmente Atendido = 0,4; e, Não Atendido =  0. Com esta atribuição, os Estados/Distrito Federal foram distribuídos em sete grupos, de A a G, de acordo com suas pontuações. Com base nesta classificação, é possível comparar o desempenho entre os Estados/Distrito Federal. Sendo A correspondente aos Estados que atenderam a todos os critérios e G aos Estados que tiveram dois critérios não atendidos e apenas um considerado parcialmente atendido (A = 3; B= 2,4; C= 2; D = 1,8; E = 1,4; F= 1; e, G = 0,4).  A partir desta classificação, foi possível identificar os estados com melhores e piores desempenhos, bem como fazer destaques sobre quais foram os casos que se destacaram nestes estados.</a:t>
            </a:r>
            <a:endParaRPr sz="13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/>
          </a:p>
        </p:txBody>
      </p:sp>
      <p:graphicFrame>
        <p:nvGraphicFramePr>
          <p:cNvPr id="491" name="Google Shape;491;p6"/>
          <p:cNvGraphicFramePr/>
          <p:nvPr/>
        </p:nvGraphicFramePr>
        <p:xfrm>
          <a:off x="753425" y="4026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{9BAE1B35-66FD-470A-BA0C-CB336E74A9F0}</a:tableStyleId>
              </a:tblPr>
              <a:tblGrid>
                <a:gridCol w="1577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Estado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Região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Grupo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Minas Gerais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Região Sudeste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(3 atendidos)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Goiás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Região Centro-Oeste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Mato Grosso do Sul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Região Centro-Oeste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Amazonas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Região Norte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Rio Grande do Norte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Região Nordeste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92" name="Google Shape;492;p6"/>
          <p:cNvGraphicFramePr/>
          <p:nvPr/>
        </p:nvGraphicFramePr>
        <p:xfrm>
          <a:off x="5155850" y="4026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{9BAE1B35-66FD-470A-BA0C-CB336E74A9F0}</a:tableStyleId>
              </a:tblPr>
              <a:tblGrid>
                <a:gridCol w="910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6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Estado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Região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Grupo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Rio de Janeiro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Região Sudeste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 (1 parcialmente atendido e 2 não atendidos)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Tocantins</a:t>
                      </a:r>
                      <a:endParaRPr sz="9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Região Norte</a:t>
                      </a:r>
                      <a:endParaRPr sz="9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ec4d987769_0_5"/>
          <p:cNvSpPr txBox="1">
            <a:spLocks noGrp="1"/>
          </p:cNvSpPr>
          <p:nvPr>
            <p:ph type="title"/>
          </p:nvPr>
        </p:nvSpPr>
        <p:spPr>
          <a:xfrm>
            <a:off x="2751742" y="-255393"/>
            <a:ext cx="5875800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n-US" sz="4200" b="1">
                <a:solidFill>
                  <a:srgbClr val="1C501C"/>
                </a:solidFill>
              </a:rPr>
              <a:t>Estudio bibliográfico</a:t>
            </a:r>
            <a:endParaRPr sz="4200" b="1">
              <a:solidFill>
                <a:srgbClr val="1C501C"/>
              </a:solidFill>
            </a:endParaRPr>
          </a:p>
        </p:txBody>
      </p:sp>
      <p:sp>
        <p:nvSpPr>
          <p:cNvPr id="498" name="Google Shape;498;gec4d987769_0_5"/>
          <p:cNvSpPr txBox="1">
            <a:spLocks noGrp="1"/>
          </p:cNvSpPr>
          <p:nvPr>
            <p:ph type="body" idx="1"/>
          </p:nvPr>
        </p:nvSpPr>
        <p:spPr>
          <a:xfrm>
            <a:off x="29850" y="991900"/>
            <a:ext cx="11668800" cy="44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/>
              <a:t>Alimentação escolar </a:t>
            </a:r>
            <a:r>
              <a:rPr lang="en-US" sz="1400"/>
              <a:t>(art. 208, inciso VII da Constituição Federal) é viabilizada pelo </a:t>
            </a:r>
            <a:r>
              <a:rPr lang="en-US" sz="1400" b="1"/>
              <a:t>Programa Nacional de Alimentação Escolar </a:t>
            </a:r>
            <a:r>
              <a:rPr lang="en-US" sz="1400"/>
              <a:t>- PNAE (Lei nº 11.947, de 16 de junho de 2009) para as/os alunas/os da educação básica e educação de jovens e adultos matriculados em escolas públicas e em alguns tipo de escolas privadas conveniadas com o poder público. </a:t>
            </a:r>
            <a:endParaRPr sz="1400"/>
          </a:p>
          <a:p>
            <a:pPr marL="2286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2286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/>
              <a:t>Tem obrigatoriedade de abastecimento do programa com no mínimo 30% dos insumos provenientes da agricultura familiar e</a:t>
            </a:r>
            <a:r>
              <a:rPr lang="en-US" sz="1400"/>
              <a:t> </a:t>
            </a:r>
            <a:r>
              <a:rPr lang="en-US" sz="1400" b="1"/>
              <a:t>atende cerca de 40 milhões de alunas/os, em aproximadamente 150 mil escolas e, só em 2019, gerou R$ 3,97 bilhões em repasses, convertendo-se em 50 milhões de refeições diária. </a:t>
            </a:r>
            <a:endParaRPr sz="1400" b="1"/>
          </a:p>
          <a:p>
            <a:pPr marL="2286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2286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/>
              <a:t>Diretrizes: </a:t>
            </a:r>
            <a:r>
              <a:rPr lang="en-US" sz="1400" i="1"/>
              <a:t>o emprego da alimentação saudável e adequada (I)</a:t>
            </a:r>
            <a:r>
              <a:rPr lang="en-US" sz="1400"/>
              <a:t>; </a:t>
            </a:r>
            <a:r>
              <a:rPr lang="en-US" sz="1400" i="1"/>
              <a:t>a educação alimentar e nutricional no processo educacional (II); universalidade do atendimento (III); a participação comunitária no controle social (IV); o apoio ao desenvolvimento sustentável (V); e, o direito à alimentação escolar (VI).</a:t>
            </a:r>
            <a:r>
              <a:rPr lang="en-US" sz="1400"/>
              <a:t> </a:t>
            </a:r>
            <a:endParaRPr sz="1400"/>
          </a:p>
          <a:p>
            <a:pPr marL="22860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/>
              <a:t>O Governo Federal realiza repasses do PNAE pelo Fundo Nacional de Desenvolvimento da Educação </a:t>
            </a:r>
            <a:r>
              <a:rPr lang="en-US" sz="1400" b="1"/>
              <a:t>(FNDE)</a:t>
            </a:r>
            <a:r>
              <a:rPr lang="en-US" sz="1400"/>
              <a:t>, uma autarquia responsável pela coordenação, estabelecimento das normas gerais de planejamento, execução, controle, monitoramento, avaliação e transferência de recursos financeiros do Programa.</a:t>
            </a:r>
            <a:r>
              <a:rPr lang="en-US" sz="1400" b="1"/>
              <a:t> </a:t>
            </a:r>
            <a:r>
              <a:rPr lang="en-US" sz="1400"/>
              <a:t>Estes repasses são </a:t>
            </a:r>
            <a:r>
              <a:rPr lang="en-US" sz="1400" u="sng"/>
              <a:t>complementares</a:t>
            </a:r>
            <a:r>
              <a:rPr lang="en-US" sz="1400"/>
              <a:t>, e </a:t>
            </a:r>
            <a:r>
              <a:rPr lang="en-US" sz="1400" u="sng"/>
              <a:t>exclusivos para aquisição de alimentos</a:t>
            </a:r>
            <a:r>
              <a:rPr lang="en-US" sz="1400"/>
              <a:t>. Os </a:t>
            </a:r>
            <a:r>
              <a:rPr lang="en-US" sz="1400" b="1"/>
              <a:t>estados e municípios </a:t>
            </a:r>
            <a:r>
              <a:rPr lang="en-US" sz="1400"/>
              <a:t>devem colocar recursos oriundos de seus próprios orçamentos para complementar a aquisição de alimentos e para outras despesas como contratação de merendeiras, gás, energia elétrica, material de limpeza, equipamentos e produtos, entre outras necessidades para operacionalização da refeição (art. 2°).</a:t>
            </a:r>
            <a:endParaRPr sz="1400"/>
          </a:p>
          <a:p>
            <a:pPr marL="2286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/>
              <a:t>São participantes do PNAE: </a:t>
            </a:r>
            <a:r>
              <a:rPr lang="en-US" sz="1400" b="1"/>
              <a:t>a) as Entidades Executoras (EEx), </a:t>
            </a:r>
            <a:r>
              <a:rPr lang="en-US" sz="1400"/>
              <a:t>que podem ser as Secretarias de Estado da Educação, Prefeituras Municipais. São responsáveis pela utilização e também complementação dos recursos transferidos pelo FNDE;  </a:t>
            </a:r>
            <a:r>
              <a:rPr lang="en-US" sz="1400" b="1"/>
              <a:t>b) os Conselhos de Alimentação Escolar (CAE)</a:t>
            </a:r>
            <a:r>
              <a:rPr lang="en-US" sz="1400"/>
              <a:t>, órgãos colegiados municipais e estaduais, de caráter fiscalizador, permanente, deliberativo e também de assessoramento;  </a:t>
            </a:r>
            <a:r>
              <a:rPr lang="en-US" sz="1400" b="1"/>
              <a:t>c) as Unidades Executoras (UEx),</a:t>
            </a:r>
            <a:r>
              <a:rPr lang="en-US" sz="1400"/>
              <a:t> as comunidades escolares, que são responsáveis pelo recebimento dos recursos recebidos pelas UEx em favor das escolas que representam (Art. 7° da Resolução n° 06, de 08 de maio de 2020 do FNDE).</a:t>
            </a:r>
            <a:endParaRPr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"/>
          <p:cNvSpPr txBox="1"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1C501C"/>
                </a:solidFill>
              </a:rPr>
              <a:t>Estudio bibliográfico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504" name="Google Shape;504;p7"/>
          <p:cNvSpPr txBox="1">
            <a:spLocks noGrp="1"/>
          </p:cNvSpPr>
          <p:nvPr>
            <p:ph type="body" idx="1"/>
          </p:nvPr>
        </p:nvSpPr>
        <p:spPr>
          <a:xfrm>
            <a:off x="315675" y="1192050"/>
            <a:ext cx="8882100" cy="40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/>
              <a:t>2. Medidas adotadas em resposta ao enfrentamento da pandemia COVID-19 com impactos na alimentação escolar</a:t>
            </a:r>
            <a:endParaRPr sz="1300" b="1"/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- </a:t>
            </a:r>
            <a:r>
              <a:rPr lang="en-US" sz="1300" b="1"/>
              <a:t>Lei nº 13.987, 07 de abril de 2020, acrescentou art. 21-A à Lei do PNAE: </a:t>
            </a:r>
            <a:r>
              <a:rPr lang="en-US" sz="1300" i="1"/>
              <a:t>Durante o período de suspensão das aulas nas escolas públicas de educação básica em razão de situação de emergência ou calamidade pública, fica autorizada, em todo o território nacional, em caráter excepcional, a distribuição imediata aos pais ou responsáveis dos estudantes nelas matriculados, com acompanhamento pelo CAE, dos gêneros alimentícios adquiridos com recursos financeiros recebidos, nos termos desta Lei.</a:t>
            </a:r>
            <a:endParaRPr sz="1300" i="1"/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/>
              <a:t>- Resolução nº 2, de 09 de abril de 2020 do FNDE e Cartilha “Orientações para a execução do PNAE durante a situação de emergência decorrente da pandemia do coronavírus (COVID-19)”</a:t>
            </a:r>
            <a:r>
              <a:rPr lang="en-US" sz="1300"/>
              <a:t>, Ministério da Educação e Ministério da Agricultura, Pecuária e Abastecimento</a:t>
            </a:r>
            <a:endParaRPr sz="1300"/>
          </a:p>
          <a:p>
            <a:pPr marL="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/>
              <a:t>3. Recomendações FAO, WFP e UNICEF sobre alimentação escolar durante a pandemia COVID-19</a:t>
            </a:r>
            <a:endParaRPr sz="130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/>
              <a:t>4. Levantamento das medidas adotadas pelos estados: </a:t>
            </a:r>
            <a:r>
              <a:rPr lang="en-US" sz="1300"/>
              <a:t>Organizar as Diretrizes do PNAE e recomendações da FAO, em três diferentes colunas. A primeira, sobre: 1. Manter flexibilidade e capacidade de resposta, garantindo a alimentação e também os protocolos de biossegurança (FAO); a segunda sobre a 2. Manutenção da segurança alimentar e nutricional (FAO), 2.1 Aquisição da agricultura familiar (PNAE), 2.2 Qualidade nutricional (PNAE), 2.3 Universalidade (PNAE) e 2.4 Regularidade (PNAE); e uma terceira sobre 3. Aproveitar as redes de proteção social (FAO) e 4. Levar em consideração as necessidades alimentares e nutricionais das/os alunas/os vulneráveis (FAO).</a:t>
            </a:r>
            <a:endParaRPr sz="13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</p:txBody>
      </p:sp>
      <p:pic>
        <p:nvPicPr>
          <p:cNvPr id="505" name="Google Shape;505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62750" y="1375700"/>
            <a:ext cx="2318200" cy="33298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9"/>
          <p:cNvSpPr txBox="1"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1C501C"/>
                </a:solidFill>
              </a:rPr>
              <a:t>Resultados</a:t>
            </a:r>
            <a:endParaRPr b="1">
              <a:solidFill>
                <a:srgbClr val="1C501C"/>
              </a:solidFill>
            </a:endParaRPr>
          </a:p>
        </p:txBody>
      </p:sp>
      <p:pic>
        <p:nvPicPr>
          <p:cNvPr id="511" name="Google Shape;511;p9" title="Gráfico"/>
          <p:cNvPicPr preferRelativeResize="0"/>
          <p:nvPr/>
        </p:nvPicPr>
        <p:blipFill rotWithShape="1">
          <a:blip r:embed="rId4">
            <a:alphaModFix/>
          </a:blip>
          <a:srcRect l="20779" t="1681" r="14082" b="1681"/>
          <a:stretch/>
        </p:blipFill>
        <p:spPr>
          <a:xfrm>
            <a:off x="273650" y="893563"/>
            <a:ext cx="3606126" cy="44761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12" name="Google Shape;512;p9"/>
          <p:cNvGraphicFramePr/>
          <p:nvPr/>
        </p:nvGraphicFramePr>
        <p:xfrm>
          <a:off x="3975275" y="137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{9BAE1B35-66FD-470A-BA0C-CB336E74A9F0}</a:tableStyleId>
              </a:tblPr>
              <a:tblGrid>
                <a:gridCol w="81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Regiões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Estados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Atendidos (máximo)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Atendidos Total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Não atendidos em %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Centro-Oeste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75,00%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Sul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66,67%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Sudeste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58,33%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Nordeste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55,56%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Norte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52,38%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3" name="Google Shape;513;p9"/>
          <p:cNvSpPr txBox="1"/>
          <p:nvPr/>
        </p:nvSpPr>
        <p:spPr>
          <a:xfrm>
            <a:off x="3879775" y="2744888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As Autoras (2021)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14" name="Google Shape;514;p9"/>
          <p:cNvGraphicFramePr/>
          <p:nvPr/>
        </p:nvGraphicFramePr>
        <p:xfrm>
          <a:off x="3975275" y="3312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{9BAE1B35-66FD-470A-BA0C-CB336E74A9F0}</a:tableStyleId>
              </a:tblPr>
              <a:tblGrid>
                <a:gridCol w="81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Regiões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Estados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Não Atendidos (máximo)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Não atendidos Total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Não atendidos em %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Sudeste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33,33%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Nordeste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29,63%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Sul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22,22%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Norte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19,05%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Centro-Oeste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8,33%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5" name="Google Shape;515;p9"/>
          <p:cNvSpPr txBox="1"/>
          <p:nvPr/>
        </p:nvSpPr>
        <p:spPr>
          <a:xfrm>
            <a:off x="3879775" y="4645688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As Autoras (2021)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ec4d987769_0_0"/>
          <p:cNvSpPr txBox="1">
            <a:spLocks noGrp="1"/>
          </p:cNvSpPr>
          <p:nvPr>
            <p:ph type="title"/>
          </p:nvPr>
        </p:nvSpPr>
        <p:spPr>
          <a:xfrm>
            <a:off x="2917767" y="-140468"/>
            <a:ext cx="5875800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1C501C"/>
                </a:solidFill>
              </a:rPr>
              <a:t>Resultados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521" name="Google Shape;521;gec4d987769_0_0"/>
          <p:cNvSpPr txBox="1">
            <a:spLocks noGrp="1"/>
          </p:cNvSpPr>
          <p:nvPr>
            <p:ph type="body" idx="1"/>
          </p:nvPr>
        </p:nvSpPr>
        <p:spPr>
          <a:xfrm>
            <a:off x="0" y="1193500"/>
            <a:ext cx="87225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just" rtl="0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Destaque de boas práticas dos estados que atenderam a todos os critérios observados pela pesquisa: </a:t>
            </a:r>
            <a:r>
              <a:rPr lang="en-US" sz="1600" b="1"/>
              <a:t>Minas Gerais; Goiás; Mato Grosso do Sul; Amazonas; e Rio Grande do Norte.</a:t>
            </a:r>
            <a:r>
              <a:rPr lang="en-US" sz="1600"/>
              <a:t> Dentre as medidas adotadas por este pequeno grupo, destacam-se:</a:t>
            </a:r>
            <a:endParaRPr sz="1600"/>
          </a:p>
          <a:p>
            <a:pPr marL="228600" lvl="0" indent="-22860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b="1"/>
              <a:t>Universalidade</a:t>
            </a:r>
            <a:r>
              <a:rPr lang="en-US" sz="1600"/>
              <a:t> (alunos vulneráveis foram priorizados de forma emergencial no primeiro mês, e ao longo do semestre todos os demais alunos foram incluídos no programa de entrega de alimentos)</a:t>
            </a:r>
            <a:endParaRPr sz="1600"/>
          </a:p>
          <a:p>
            <a:pPr marL="228600" lvl="0" indent="-22860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b="1"/>
              <a:t>Regularidade </a:t>
            </a:r>
            <a:r>
              <a:rPr lang="en-US" sz="1600"/>
              <a:t>(informações claras sobre calendários de entrega de kits de alimentação)</a:t>
            </a:r>
            <a:endParaRPr sz="1600"/>
          </a:p>
          <a:p>
            <a:pPr marL="228600" lvl="0" indent="-22860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b="1"/>
              <a:t>Manutenção de compra da agricultura familiar </a:t>
            </a:r>
            <a:endParaRPr sz="1600" b="1"/>
          </a:p>
          <a:p>
            <a:pPr marL="228600" lvl="0" indent="-22860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b="1"/>
              <a:t>Qualidade nutricional:</a:t>
            </a:r>
            <a:r>
              <a:rPr lang="en-US" sz="1600"/>
              <a:t> Kits com produtos </a:t>
            </a:r>
            <a:r>
              <a:rPr lang="en-US" sz="1600" i="1"/>
              <a:t>in natura. </a:t>
            </a:r>
            <a:endParaRPr sz="1600" i="1"/>
          </a:p>
          <a:p>
            <a:pPr marL="228600" lvl="0" indent="-22860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b="1"/>
              <a:t>Ações específicas para alunos vulneráveis: </a:t>
            </a:r>
            <a:r>
              <a:rPr lang="en-US" sz="1600"/>
              <a:t>Programas de repasse financeiro (Bolsa Merenda, Vale renda). Medidas combinadas com entrega de kits de alimentação a fim de garantir condições (gás, eletricidade) para refeições com aporte nutricional adequado.</a:t>
            </a:r>
            <a:endParaRPr sz="1600"/>
          </a:p>
        </p:txBody>
      </p:sp>
      <p:pic>
        <p:nvPicPr>
          <p:cNvPr id="522" name="Google Shape;522;gec4d987769_0_0"/>
          <p:cNvPicPr preferRelativeResize="0"/>
          <p:nvPr/>
        </p:nvPicPr>
        <p:blipFill>
          <a:blip r:embed="rId4">
            <a:alphaModFix amt="91000"/>
          </a:blip>
          <a:stretch>
            <a:fillRect/>
          </a:stretch>
        </p:blipFill>
        <p:spPr>
          <a:xfrm>
            <a:off x="8722500" y="1314913"/>
            <a:ext cx="3398425" cy="299522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523" name="Google Shape;523;gec4d987769_0_0"/>
          <p:cNvCxnSpPr/>
          <p:nvPr/>
        </p:nvCxnSpPr>
        <p:spPr>
          <a:xfrm>
            <a:off x="9207850" y="1711300"/>
            <a:ext cx="242700" cy="15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4" name="Google Shape;524;gec4d987769_0_0"/>
          <p:cNvCxnSpPr/>
          <p:nvPr/>
        </p:nvCxnSpPr>
        <p:spPr>
          <a:xfrm>
            <a:off x="9922175" y="2962000"/>
            <a:ext cx="242700" cy="15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5" name="Google Shape;525;gec4d987769_0_0"/>
          <p:cNvCxnSpPr/>
          <p:nvPr/>
        </p:nvCxnSpPr>
        <p:spPr>
          <a:xfrm>
            <a:off x="10751425" y="2808700"/>
            <a:ext cx="242700" cy="15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6" name="Google Shape;526;gec4d987769_0_0"/>
          <p:cNvCxnSpPr/>
          <p:nvPr/>
        </p:nvCxnSpPr>
        <p:spPr>
          <a:xfrm>
            <a:off x="11325275" y="1989725"/>
            <a:ext cx="242700" cy="15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1"/>
          <p:cNvSpPr txBox="1"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1C501C"/>
                </a:solidFill>
              </a:rPr>
              <a:t>Conclusiones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532" name="Google Shape;532;p11"/>
          <p:cNvSpPr txBox="1"/>
          <p:nvPr/>
        </p:nvSpPr>
        <p:spPr>
          <a:xfrm>
            <a:off x="928050" y="1328925"/>
            <a:ext cx="8978100" cy="38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Conforme apresentado no APÊNDICE 1, observa-se que o Governo Brasileiro desenvolveu ações que cumprem as recomendações estabelecidas pela FAO sobre alimentação escolar durante a pandemia COVID-19. Entretanto, esse atendimento, aconteceu de</a:t>
            </a: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forma desigual por todo país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até mesmo entre municípios de um mesmo estado, </a:t>
            </a: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 regularidade evidente nem qualidade, com interrupção das compras da agricultura familiar na maior parte dos municípios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Tendo em vista este contexto nacional, cabe também ressaltar a enorme dificuldade enfrentada para o levantamento de informações oficiais do Estado e governos locais sobre as regras para criação de kits de alimentação, cronogramas de entrega e informes de ações realizadas, bem como ausência de dados oficiais sobre a implementação da alimentação escolar, o que evidencia a </a:t>
            </a: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falta de transparência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o controle social, uma das premissas de qualquer democracia e também um pilar do PNAE;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 fim, embora haja orientação para o atendimento prioritário aos grupos mais vulneráveis, parte considerável dos estados </a:t>
            </a: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não atendeu, ou atendeu de forma tardia o princípio da universalidade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deixando de cobrir a totalidade das/os alunas/os ou incluindo-as/os tardiamente.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2733</Words>
  <Application>Microsoft Office PowerPoint</Application>
  <PresentationFormat>Panorámica</PresentationFormat>
  <Paragraphs>183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Arial</vt:lpstr>
      <vt:lpstr>Calibri</vt:lpstr>
      <vt:lpstr>Times New Roman</vt:lpstr>
      <vt:lpstr>Tema de Office</vt:lpstr>
      <vt:lpstr>1_Tema de Office</vt:lpstr>
      <vt:lpstr>5_Tema de Office</vt:lpstr>
      <vt:lpstr>6_Tema de Office</vt:lpstr>
      <vt:lpstr>2_Tema de Office</vt:lpstr>
      <vt:lpstr>4_Tema de Office</vt:lpstr>
      <vt:lpstr>Presentación de PowerPoint</vt:lpstr>
      <vt:lpstr>Objectivo de la investigación</vt:lpstr>
      <vt:lpstr>Metodologia</vt:lpstr>
      <vt:lpstr>Metodologia</vt:lpstr>
      <vt:lpstr>Metodologia</vt:lpstr>
      <vt:lpstr>Metodologia</vt:lpstr>
      <vt:lpstr>Estudio bibliográfico</vt:lpstr>
      <vt:lpstr>Estudio bibliográfico</vt:lpstr>
      <vt:lpstr>Resultados</vt:lpstr>
      <vt:lpstr>Resultados</vt:lpstr>
      <vt:lpstr>Conclusiones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Vega, Javiera (FAORLC)</dc:creator>
  <cp:lastModifiedBy>Sara Martinez-Cañavate Benitez</cp:lastModifiedBy>
  <cp:revision>1</cp:revision>
  <dcterms:created xsi:type="dcterms:W3CDTF">2019-08-20T18:59:33Z</dcterms:created>
  <dcterms:modified xsi:type="dcterms:W3CDTF">2021-09-06T12:10:17Z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