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sldIdLst>
    <p:sldId id="256" r:id="rId5"/>
    <p:sldId id="257" r:id="rId6"/>
    <p:sldId id="273" r:id="rId7"/>
    <p:sldId id="262" r:id="rId8"/>
    <p:sldId id="264" r:id="rId9"/>
    <p:sldId id="265" r:id="rId10"/>
    <p:sldId id="266" r:id="rId11"/>
    <p:sldId id="260" r:id="rId12"/>
    <p:sldId id="268" r:id="rId13"/>
    <p:sldId id="269" r:id="rId14"/>
    <p:sldId id="270" r:id="rId15"/>
    <p:sldId id="271" r:id="rId16"/>
    <p:sldId id="272" r:id="rId17"/>
    <p:sldId id="274" r:id="rId18"/>
    <p:sldId id="261" r:id="rId19"/>
    <p:sldId id="25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08"/>
  </p:normalViewPr>
  <p:slideViewPr>
    <p:cSldViewPr snapToGrid="0" snapToObjects="1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06-09-2021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2.png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5.png"/><Relationship Id="rId3" Type="http://schemas.openxmlformats.org/officeDocument/2006/relationships/image" Target="../media/image21.png"/><Relationship Id="rId7" Type="http://schemas.openxmlformats.org/officeDocument/2006/relationships/image" Target="../media/image31.png"/><Relationship Id="rId12" Type="http://schemas.openxmlformats.org/officeDocument/2006/relationships/image" Target="../media/image2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27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2.svg"/><Relationship Id="rId9" Type="http://schemas.openxmlformats.org/officeDocument/2006/relationships/image" Target="../media/image33.png"/><Relationship Id="rId14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9.png"/><Relationship Id="rId18" Type="http://schemas.openxmlformats.org/officeDocument/2006/relationships/image" Target="../media/image28.svg"/><Relationship Id="rId3" Type="http://schemas.openxmlformats.org/officeDocument/2006/relationships/image" Target="../media/image21.png"/><Relationship Id="rId21" Type="http://schemas.openxmlformats.org/officeDocument/2006/relationships/image" Target="../media/image43.png"/><Relationship Id="rId7" Type="http://schemas.openxmlformats.org/officeDocument/2006/relationships/image" Target="../media/image31.png"/><Relationship Id="rId12" Type="http://schemas.openxmlformats.org/officeDocument/2006/relationships/image" Target="../media/image38.svg"/><Relationship Id="rId17" Type="http://schemas.openxmlformats.org/officeDocument/2006/relationships/image" Target="../media/image27.png"/><Relationship Id="rId2" Type="http://schemas.openxmlformats.org/officeDocument/2006/relationships/image" Target="../media/image2.png"/><Relationship Id="rId16" Type="http://schemas.openxmlformats.org/officeDocument/2006/relationships/image" Target="../media/image42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7.png"/><Relationship Id="rId5" Type="http://schemas.openxmlformats.org/officeDocument/2006/relationships/image" Target="../media/image29.png"/><Relationship Id="rId15" Type="http://schemas.openxmlformats.org/officeDocument/2006/relationships/image" Target="../media/image41.png"/><Relationship Id="rId10" Type="http://schemas.openxmlformats.org/officeDocument/2006/relationships/image" Target="../media/image34.svg"/><Relationship Id="rId19" Type="http://schemas.openxmlformats.org/officeDocument/2006/relationships/image" Target="../media/image35.png"/><Relationship Id="rId4" Type="http://schemas.openxmlformats.org/officeDocument/2006/relationships/image" Target="../media/image22.svg"/><Relationship Id="rId9" Type="http://schemas.openxmlformats.org/officeDocument/2006/relationships/image" Target="../media/image33.png"/><Relationship Id="rId14" Type="http://schemas.openxmlformats.org/officeDocument/2006/relationships/image" Target="../media/image40.svg"/><Relationship Id="rId22" Type="http://schemas.openxmlformats.org/officeDocument/2006/relationships/image" Target="../media/image4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53.pn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54.sv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276242" y="3180658"/>
            <a:ext cx="8512389" cy="14074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s-HN" sz="6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EMPRESA AGRARIA COMO SUJETO DEL DERECHO AGROALIMENTARIO</a:t>
            </a:r>
            <a:r>
              <a:rPr lang="es-HN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HN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2544" y="5685905"/>
            <a:ext cx="478813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/>
              <a:t>César Stuardo Rivera Licona</a:t>
            </a:r>
          </a:p>
          <a:p>
            <a:r>
              <a:rPr lang="es-CL" sz="1400" dirty="0"/>
              <a:t>Universidad Nacional Autónoma de Honduras</a:t>
            </a:r>
          </a:p>
          <a:p>
            <a:r>
              <a:rPr lang="es-CL" sz="1400" dirty="0"/>
              <a:t> (UNAH)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1" y="263632"/>
            <a:ext cx="8484868" cy="1065300"/>
          </a:xfrm>
        </p:spPr>
        <p:txBody>
          <a:bodyPr>
            <a:normAutofit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Equipo investigador: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8479" y="1353182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Para 2013:</a:t>
            </a:r>
          </a:p>
          <a:p>
            <a:pPr algn="just"/>
            <a:r>
              <a:rPr lang="es-ES" sz="2400" dirty="0"/>
              <a:t>El 38% de la tierras del planeta se explotaban para la agricultura, su expansión representaba la perdida anual del 0,11% de la superficie boscosa del planeta. </a:t>
            </a:r>
          </a:p>
          <a:p>
            <a:pPr algn="just"/>
            <a:r>
              <a:rPr lang="es-ES" sz="2400" dirty="0"/>
              <a:t>El 70% del agua extraída se utilizaba para la agricultura, la cual consumía, también, el 2% de toda la energía producida en el planeta, emitiendo 5 mil millones de toneladas anuales de Co2.</a:t>
            </a:r>
          </a:p>
          <a:p>
            <a:pPr algn="just"/>
            <a:r>
              <a:rPr lang="es-ES" sz="2400" dirty="0"/>
              <a:t>1/3 de las personas en el mundo trabaja en la agricultura.</a:t>
            </a:r>
          </a:p>
        </p:txBody>
      </p:sp>
      <p:pic>
        <p:nvPicPr>
          <p:cNvPr id="21" name="Picture 2" descr="Ver las imágenes de origen">
            <a:extLst>
              <a:ext uri="{FF2B5EF4-FFF2-40B4-BE49-F238E27FC236}">
                <a16:creationId xmlns:a16="http://schemas.microsoft.com/office/drawing/2014/main" id="{36B33F65-6678-4E5C-86F0-F97E9348B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1" y="2199642"/>
            <a:ext cx="2001099" cy="100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688B1356-75D2-427C-9950-CDF3646C8F45}"/>
              </a:ext>
            </a:extLst>
          </p:cNvPr>
          <p:cNvGrpSpPr/>
          <p:nvPr/>
        </p:nvGrpSpPr>
        <p:grpSpPr>
          <a:xfrm>
            <a:off x="2130109" y="2091495"/>
            <a:ext cx="2954824" cy="1184641"/>
            <a:chOff x="5644403" y="5626913"/>
            <a:chExt cx="2954824" cy="1184641"/>
          </a:xfrm>
        </p:grpSpPr>
        <p:pic>
          <p:nvPicPr>
            <p:cNvPr id="23" name="Picture 4" descr="Ver las imágenes de origen">
              <a:extLst>
                <a:ext uri="{FF2B5EF4-FFF2-40B4-BE49-F238E27FC236}">
                  <a16:creationId xmlns:a16="http://schemas.microsoft.com/office/drawing/2014/main" id="{0D4A7906-799F-4626-9BB2-A07BCA4D41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352"/>
            <a:stretch/>
          </p:blipFill>
          <p:spPr bwMode="auto">
            <a:xfrm>
              <a:off x="5644403" y="5626913"/>
              <a:ext cx="1036620" cy="1184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Ver las imágenes de origen">
              <a:extLst>
                <a:ext uri="{FF2B5EF4-FFF2-40B4-BE49-F238E27FC236}">
                  <a16:creationId xmlns:a16="http://schemas.microsoft.com/office/drawing/2014/main" id="{DA375621-4BBB-4C8B-845C-C55E9D96B3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25" t="36278"/>
            <a:stretch/>
          </p:blipFill>
          <p:spPr bwMode="auto">
            <a:xfrm>
              <a:off x="6691769" y="5977819"/>
              <a:ext cx="1907458" cy="754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96AED235-AAF7-4397-B859-365AA305EF04}"/>
                </a:ext>
              </a:extLst>
            </p:cNvPr>
            <p:cNvCxnSpPr/>
            <p:nvPr/>
          </p:nvCxnSpPr>
          <p:spPr>
            <a:xfrm>
              <a:off x="6685941" y="5685905"/>
              <a:ext cx="0" cy="10025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6F188B7-ECD2-41C1-9EDD-18EFC38A809A}"/>
              </a:ext>
            </a:extLst>
          </p:cNvPr>
          <p:cNvSpPr txBox="1"/>
          <p:nvPr/>
        </p:nvSpPr>
        <p:spPr>
          <a:xfrm>
            <a:off x="437537" y="3335128"/>
            <a:ext cx="4862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H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JAVIER DAVID LÓPEZ PADILLA</a:t>
            </a:r>
            <a:r>
              <a:rPr lang="es-H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s-H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MSC. CÉSAR STUARDO RIVERA</a:t>
            </a:r>
            <a:endParaRPr lang="es-H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Ver las imágenes de origen">
            <a:extLst>
              <a:ext uri="{FF2B5EF4-FFF2-40B4-BE49-F238E27FC236}">
                <a16:creationId xmlns:a16="http://schemas.microsoft.com/office/drawing/2014/main" id="{13E81C84-DE48-47BD-942C-42A3D50B9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716" y="2141715"/>
            <a:ext cx="1036620" cy="91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r las imágenes de origen">
            <a:extLst>
              <a:ext uri="{FF2B5EF4-FFF2-40B4-BE49-F238E27FC236}">
                <a16:creationId xmlns:a16="http://schemas.microsoft.com/office/drawing/2014/main" id="{9C4A26DA-0E47-4B98-83BF-5416D3925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059" y="2160310"/>
            <a:ext cx="935294" cy="90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DA0426F0-E83D-46ED-90EE-6C8259CAF48D}"/>
              </a:ext>
            </a:extLst>
          </p:cNvPr>
          <p:cNvSpPr txBox="1"/>
          <p:nvPr/>
        </p:nvSpPr>
        <p:spPr>
          <a:xfrm>
            <a:off x="5856092" y="3335128"/>
            <a:ext cx="4495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H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MIGUEL ÁNGEL MARTÍN</a:t>
            </a:r>
            <a:endParaRPr lang="es-H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H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JOSÉ SORIANO GARCÍA</a:t>
            </a:r>
            <a:endParaRPr lang="es-H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H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DRA. ADRIANA FILLOL MAZO</a:t>
            </a:r>
            <a:endParaRPr lang="es-H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02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1" y="263632"/>
            <a:ext cx="8484868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La empresa agraria y los elementos de explotación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8479" y="1353182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Para 2013:</a:t>
            </a:r>
          </a:p>
          <a:p>
            <a:pPr algn="just"/>
            <a:r>
              <a:rPr lang="es-ES" sz="2400" dirty="0"/>
              <a:t>El 38% de la tierras del planeta se explotaban para la agricultura, su expansión representaba la perdida anual del 0,11% de la superficie boscosa del planeta. </a:t>
            </a:r>
          </a:p>
          <a:p>
            <a:pPr algn="just"/>
            <a:r>
              <a:rPr lang="es-ES" sz="2400" dirty="0"/>
              <a:t>El 70% del agua extraída se utilizaba para la agricultura, la cual consumía, también, el 2% de toda la energía producida en el planeta, emitiendo 5 mil millones de toneladas anuales de Co2.</a:t>
            </a:r>
          </a:p>
          <a:p>
            <a:pPr algn="just"/>
            <a:r>
              <a:rPr lang="es-ES" sz="2400" dirty="0"/>
              <a:t>1/3 de las personas en el mundo trabaja en la agricultura.</a:t>
            </a:r>
          </a:p>
        </p:txBody>
      </p:sp>
      <p:pic>
        <p:nvPicPr>
          <p:cNvPr id="5" name="Gráfico 4" descr="Escena de una granja con relleno sólido">
            <a:extLst>
              <a:ext uri="{FF2B5EF4-FFF2-40B4-BE49-F238E27FC236}">
                <a16:creationId xmlns:a16="http://schemas.microsoft.com/office/drawing/2014/main" id="{D8141157-EBB0-485D-BC65-302DC23C6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6217" y="3092956"/>
            <a:ext cx="1423219" cy="142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4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1" y="263632"/>
            <a:ext cx="8484868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>
                <a:solidFill>
                  <a:srgbClr val="1C501C"/>
                </a:solidFill>
              </a:rPr>
              <a:t>La empresa agraria y los elementos de explotación 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8479" y="1353182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Para 2013:</a:t>
            </a:r>
          </a:p>
          <a:p>
            <a:pPr algn="just"/>
            <a:r>
              <a:rPr lang="es-ES" sz="2400" dirty="0"/>
              <a:t>El 38% de la tierras del planeta se explotaban para la agricultura, su expansión representaba la perdida anual del 0,11% de la superficie boscosa del planeta. </a:t>
            </a:r>
          </a:p>
          <a:p>
            <a:pPr algn="just"/>
            <a:r>
              <a:rPr lang="es-ES" sz="2400" dirty="0"/>
              <a:t>El 70% del agua extraída se utilizaba para la agricultura, la cual consumía, también, el 2% de toda la energía producida en el planeta, emitiendo 5 mil millones de toneladas anuales de Co2.</a:t>
            </a:r>
          </a:p>
          <a:p>
            <a:pPr algn="just"/>
            <a:r>
              <a:rPr lang="es-ES" sz="2400" dirty="0"/>
              <a:t>1/3 de las personas en el mundo trabaja en la agricultura.</a:t>
            </a:r>
          </a:p>
        </p:txBody>
      </p:sp>
      <p:pic>
        <p:nvPicPr>
          <p:cNvPr id="5" name="Gráfico 4" descr="Escena de una granja con relleno sólido">
            <a:extLst>
              <a:ext uri="{FF2B5EF4-FFF2-40B4-BE49-F238E27FC236}">
                <a16:creationId xmlns:a16="http://schemas.microsoft.com/office/drawing/2014/main" id="{D8141157-EBB0-485D-BC65-302DC23C6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8603" y="3092956"/>
            <a:ext cx="1423219" cy="1423219"/>
          </a:xfrm>
          <a:prstGeom prst="rect">
            <a:avLst/>
          </a:prstGeom>
        </p:spPr>
      </p:pic>
      <p:pic>
        <p:nvPicPr>
          <p:cNvPr id="9" name="Gráfico 8" descr="Globo terráqueo: América con relleno sólido">
            <a:extLst>
              <a:ext uri="{FF2B5EF4-FFF2-40B4-BE49-F238E27FC236}">
                <a16:creationId xmlns:a16="http://schemas.microsoft.com/office/drawing/2014/main" id="{37BF1B0B-1550-4EAE-9A82-9D8E8892D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8376" y="3480618"/>
            <a:ext cx="914400" cy="914400"/>
          </a:xfrm>
          <a:prstGeom prst="rect">
            <a:avLst/>
          </a:prstGeom>
        </p:spPr>
      </p:pic>
      <p:pic>
        <p:nvPicPr>
          <p:cNvPr id="19" name="Gráfico 18" descr="Árbol con raíces con relleno sólido">
            <a:extLst>
              <a:ext uri="{FF2B5EF4-FFF2-40B4-BE49-F238E27FC236}">
                <a16:creationId xmlns:a16="http://schemas.microsoft.com/office/drawing/2014/main" id="{75DBA6E7-4789-425B-9F63-CD91EF32B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0704" y="2861327"/>
            <a:ext cx="914400" cy="914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F502B14-970A-4BCE-8CAF-5A6C41024D71}"/>
              </a:ext>
            </a:extLst>
          </p:cNvPr>
          <p:cNvSpPr txBox="1"/>
          <p:nvPr/>
        </p:nvSpPr>
        <p:spPr>
          <a:xfrm>
            <a:off x="6434558" y="4395018"/>
            <a:ext cx="3388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Explota el 38% de la tierras del planeta, su expansión implica la perdida anual del 0,11% de los bosques.</a:t>
            </a:r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283FC7B9-EFB2-4C3E-AD04-6E74FD5FEC2A}"/>
              </a:ext>
            </a:extLst>
          </p:cNvPr>
          <p:cNvCxnSpPr/>
          <p:nvPr/>
        </p:nvCxnSpPr>
        <p:spPr>
          <a:xfrm>
            <a:off x="6434558" y="3775727"/>
            <a:ext cx="5438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73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1" y="263632"/>
            <a:ext cx="8484868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>
                <a:solidFill>
                  <a:srgbClr val="1C501C"/>
                </a:solidFill>
              </a:rPr>
              <a:t>La empresa agraria y los elementos de explotación 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8479" y="1353182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Para 2013:</a:t>
            </a:r>
          </a:p>
          <a:p>
            <a:pPr algn="just"/>
            <a:r>
              <a:rPr lang="es-ES" sz="2400" dirty="0"/>
              <a:t>El 38% de la tierras del planeta se explotaban para la agricultura, su expansión representaba la perdida anual del 0,11% de la superficie boscosa del planeta. </a:t>
            </a:r>
          </a:p>
          <a:p>
            <a:pPr algn="just"/>
            <a:r>
              <a:rPr lang="es-ES" sz="2400" dirty="0"/>
              <a:t>, la cual consumía, también, el 2% de toda la energía producida en el planeta, emitiendo 5 mil millones de toneladas anuales de Co2.</a:t>
            </a:r>
          </a:p>
          <a:p>
            <a:pPr algn="just"/>
            <a:r>
              <a:rPr lang="es-ES" sz="2400" dirty="0"/>
              <a:t>1/3 de las personas en el mundo trabaja en la agricultura.</a:t>
            </a:r>
          </a:p>
        </p:txBody>
      </p:sp>
      <p:pic>
        <p:nvPicPr>
          <p:cNvPr id="5" name="Gráfico 4" descr="Escena de una granja con relleno sólido">
            <a:extLst>
              <a:ext uri="{FF2B5EF4-FFF2-40B4-BE49-F238E27FC236}">
                <a16:creationId xmlns:a16="http://schemas.microsoft.com/office/drawing/2014/main" id="{D8141157-EBB0-485D-BC65-302DC23C6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8603" y="3092956"/>
            <a:ext cx="1423219" cy="1423219"/>
          </a:xfrm>
          <a:prstGeom prst="rect">
            <a:avLst/>
          </a:prstGeom>
        </p:spPr>
      </p:pic>
      <p:pic>
        <p:nvPicPr>
          <p:cNvPr id="9" name="Gráfico 8" descr="Globo terráqueo: América con relleno sólido">
            <a:extLst>
              <a:ext uri="{FF2B5EF4-FFF2-40B4-BE49-F238E27FC236}">
                <a16:creationId xmlns:a16="http://schemas.microsoft.com/office/drawing/2014/main" id="{37BF1B0B-1550-4EAE-9A82-9D8E8892D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8376" y="3480618"/>
            <a:ext cx="914400" cy="914400"/>
          </a:xfrm>
          <a:prstGeom prst="rect">
            <a:avLst/>
          </a:prstGeom>
        </p:spPr>
      </p:pic>
      <p:pic>
        <p:nvPicPr>
          <p:cNvPr id="19" name="Gráfico 18" descr="Árbol con raíces con relleno sólido">
            <a:extLst>
              <a:ext uri="{FF2B5EF4-FFF2-40B4-BE49-F238E27FC236}">
                <a16:creationId xmlns:a16="http://schemas.microsoft.com/office/drawing/2014/main" id="{75DBA6E7-4789-425B-9F63-CD91EF32B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0704" y="2861327"/>
            <a:ext cx="914400" cy="914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F502B14-970A-4BCE-8CAF-5A6C41024D71}"/>
              </a:ext>
            </a:extLst>
          </p:cNvPr>
          <p:cNvSpPr txBox="1"/>
          <p:nvPr/>
        </p:nvSpPr>
        <p:spPr>
          <a:xfrm>
            <a:off x="6434558" y="4395018"/>
            <a:ext cx="3388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Explota el 38% de la tierras del planeta, su expansión implica la perdida anual del 0,11% de los bosques.</a:t>
            </a:r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Gráfico 7" descr="Grifo con fugas con relleno sólido">
            <a:extLst>
              <a:ext uri="{FF2B5EF4-FFF2-40B4-BE49-F238E27FC236}">
                <a16:creationId xmlns:a16="http://schemas.microsoft.com/office/drawing/2014/main" id="{2DE61CD8-C0BE-44A2-8DC8-5A733EE387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5349" y="1969051"/>
            <a:ext cx="914400" cy="9144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537F79A-4D14-4650-AD49-44642D15EC83}"/>
              </a:ext>
            </a:extLst>
          </p:cNvPr>
          <p:cNvSpPr txBox="1"/>
          <p:nvPr/>
        </p:nvSpPr>
        <p:spPr>
          <a:xfrm>
            <a:off x="6681019" y="1789917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El 70% del agua extraída se utilizaba para la agricultura</a:t>
            </a: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266FDF9-E477-4CF1-AE33-6719DE9D9249}"/>
              </a:ext>
            </a:extLst>
          </p:cNvPr>
          <p:cNvCxnSpPr/>
          <p:nvPr/>
        </p:nvCxnSpPr>
        <p:spPr>
          <a:xfrm>
            <a:off x="6434558" y="3775727"/>
            <a:ext cx="5438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A8FE1152-28CB-4457-AFBE-80688F740EFB}"/>
              </a:ext>
            </a:extLst>
          </p:cNvPr>
          <p:cNvCxnSpPr>
            <a:cxnSpLocks/>
          </p:cNvCxnSpPr>
          <p:nvPr/>
        </p:nvCxnSpPr>
        <p:spPr>
          <a:xfrm flipV="1">
            <a:off x="5927327" y="2757947"/>
            <a:ext cx="271909" cy="394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1" y="263632"/>
            <a:ext cx="8484868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>
                <a:solidFill>
                  <a:srgbClr val="1C501C"/>
                </a:solidFill>
              </a:rPr>
              <a:t>La empresa agraria y los elementos de explotación 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8479" y="1353182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Para 2013:</a:t>
            </a:r>
          </a:p>
          <a:p>
            <a:pPr algn="just"/>
            <a:r>
              <a:rPr lang="es-ES" sz="2400" dirty="0"/>
              <a:t>El 38% de la tierras del planeta se explotaban para la agricultura, su expansión representaba la perdida anual del 0,11% de la superficie boscosa del planeta. </a:t>
            </a:r>
          </a:p>
          <a:p>
            <a:pPr algn="just"/>
            <a:r>
              <a:rPr lang="es-ES" sz="2400" dirty="0"/>
              <a:t>, la cual consumía, también, el 2% de toda la energía producida en el planeta, emitiendo 5 mil millones de toneladas anuales de Co2.</a:t>
            </a:r>
          </a:p>
          <a:p>
            <a:pPr algn="just"/>
            <a:r>
              <a:rPr lang="es-ES" sz="2400" dirty="0"/>
              <a:t>1/3 de las personas en el mundo trabaja en la agricultura.</a:t>
            </a:r>
          </a:p>
        </p:txBody>
      </p:sp>
      <p:pic>
        <p:nvPicPr>
          <p:cNvPr id="5" name="Gráfico 4" descr="Escena de una granja con relleno sólido">
            <a:extLst>
              <a:ext uri="{FF2B5EF4-FFF2-40B4-BE49-F238E27FC236}">
                <a16:creationId xmlns:a16="http://schemas.microsoft.com/office/drawing/2014/main" id="{D8141157-EBB0-485D-BC65-302DC23C6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8603" y="3092956"/>
            <a:ext cx="1423219" cy="1423219"/>
          </a:xfrm>
          <a:prstGeom prst="rect">
            <a:avLst/>
          </a:prstGeom>
        </p:spPr>
      </p:pic>
      <p:pic>
        <p:nvPicPr>
          <p:cNvPr id="9" name="Gráfico 8" descr="Globo terráqueo: América con relleno sólido">
            <a:extLst>
              <a:ext uri="{FF2B5EF4-FFF2-40B4-BE49-F238E27FC236}">
                <a16:creationId xmlns:a16="http://schemas.microsoft.com/office/drawing/2014/main" id="{37BF1B0B-1550-4EAE-9A82-9D8E8892D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8376" y="3480618"/>
            <a:ext cx="914400" cy="914400"/>
          </a:xfrm>
          <a:prstGeom prst="rect">
            <a:avLst/>
          </a:prstGeom>
        </p:spPr>
      </p:pic>
      <p:pic>
        <p:nvPicPr>
          <p:cNvPr id="19" name="Gráfico 18" descr="Árbol con raíces con relleno sólido">
            <a:extLst>
              <a:ext uri="{FF2B5EF4-FFF2-40B4-BE49-F238E27FC236}">
                <a16:creationId xmlns:a16="http://schemas.microsoft.com/office/drawing/2014/main" id="{75DBA6E7-4789-425B-9F63-CD91EF32B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0704" y="2861327"/>
            <a:ext cx="914400" cy="914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F502B14-970A-4BCE-8CAF-5A6C41024D71}"/>
              </a:ext>
            </a:extLst>
          </p:cNvPr>
          <p:cNvSpPr txBox="1"/>
          <p:nvPr/>
        </p:nvSpPr>
        <p:spPr>
          <a:xfrm>
            <a:off x="6434558" y="4395018"/>
            <a:ext cx="3388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Explota el 38% de la tierras del planeta, su expansión implica la perdida anual del 0,11% de los bosques.</a:t>
            </a:r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Gráfico 7" descr="Grifo con fugas con relleno sólido">
            <a:extLst>
              <a:ext uri="{FF2B5EF4-FFF2-40B4-BE49-F238E27FC236}">
                <a16:creationId xmlns:a16="http://schemas.microsoft.com/office/drawing/2014/main" id="{2DE61CD8-C0BE-44A2-8DC8-5A733EE387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5349" y="1969051"/>
            <a:ext cx="914400" cy="9144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537F79A-4D14-4650-AD49-44642D15EC83}"/>
              </a:ext>
            </a:extLst>
          </p:cNvPr>
          <p:cNvSpPr txBox="1"/>
          <p:nvPr/>
        </p:nvSpPr>
        <p:spPr>
          <a:xfrm>
            <a:off x="6681019" y="1789917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El 70% del agua extraída se utilizaba para la agricultura</a:t>
            </a: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CADE67F-A53A-4F9D-9853-B531C5860D7B}"/>
              </a:ext>
            </a:extLst>
          </p:cNvPr>
          <p:cNvGrpSpPr/>
          <p:nvPr/>
        </p:nvGrpSpPr>
        <p:grpSpPr>
          <a:xfrm>
            <a:off x="3539004" y="1693165"/>
            <a:ext cx="1455879" cy="1360270"/>
            <a:chOff x="3539004" y="1693165"/>
            <a:chExt cx="1455879" cy="1360270"/>
          </a:xfrm>
        </p:grpSpPr>
        <p:pic>
          <p:nvPicPr>
            <p:cNvPr id="11" name="Gráfico 10" descr="Bombilla fluorescente con relleno sólido">
              <a:extLst>
                <a:ext uri="{FF2B5EF4-FFF2-40B4-BE49-F238E27FC236}">
                  <a16:creationId xmlns:a16="http://schemas.microsoft.com/office/drawing/2014/main" id="{60B45970-6FD5-4338-80ED-16492F506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080483" y="2139035"/>
              <a:ext cx="914400" cy="914400"/>
            </a:xfrm>
            <a:prstGeom prst="rect">
              <a:avLst/>
            </a:prstGeom>
          </p:spPr>
        </p:pic>
        <p:pic>
          <p:nvPicPr>
            <p:cNvPr id="12" name="Gráfico 11" descr="Producción con relleno sólido">
              <a:extLst>
                <a:ext uri="{FF2B5EF4-FFF2-40B4-BE49-F238E27FC236}">
                  <a16:creationId xmlns:a16="http://schemas.microsoft.com/office/drawing/2014/main" id="{0027274B-974E-4CC0-B876-EFBE7FAA4C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42984"/>
            <a:stretch/>
          </p:blipFill>
          <p:spPr>
            <a:xfrm>
              <a:off x="3539004" y="1693165"/>
              <a:ext cx="678653" cy="1190286"/>
            </a:xfrm>
            <a:prstGeom prst="rect">
              <a:avLst/>
            </a:prstGeom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5D29B0E-D67D-44C7-9AF6-EDA0C143636F}"/>
              </a:ext>
            </a:extLst>
          </p:cNvPr>
          <p:cNvSpPr txBox="1"/>
          <p:nvPr/>
        </p:nvSpPr>
        <p:spPr>
          <a:xfrm>
            <a:off x="412725" y="1623144"/>
            <a:ext cx="31574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dirty="0"/>
              <a:t>C</a:t>
            </a:r>
            <a:r>
              <a:rPr lang="es-ES" sz="1800" dirty="0"/>
              <a:t>onsumía el 2% de toda la energía producida  en el planeta, emitiendo 5 mil millones de toneladas anuales de Co2.</a:t>
            </a:r>
            <a:endParaRPr lang="es-HN" dirty="0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19FE38F3-1244-47C4-BB98-DC660E6E2AD2}"/>
              </a:ext>
            </a:extLst>
          </p:cNvPr>
          <p:cNvCxnSpPr>
            <a:cxnSpLocks/>
          </p:cNvCxnSpPr>
          <p:nvPr/>
        </p:nvCxnSpPr>
        <p:spPr>
          <a:xfrm flipV="1">
            <a:off x="5927327" y="2757947"/>
            <a:ext cx="271909" cy="394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B984E9B0-20C2-4BFF-953A-E7A36FA99210}"/>
              </a:ext>
            </a:extLst>
          </p:cNvPr>
          <p:cNvCxnSpPr/>
          <p:nvPr/>
        </p:nvCxnSpPr>
        <p:spPr>
          <a:xfrm>
            <a:off x="6434558" y="3775727"/>
            <a:ext cx="5438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C1CE2C90-C853-40CC-B407-E8684CB716C5}"/>
              </a:ext>
            </a:extLst>
          </p:cNvPr>
          <p:cNvCxnSpPr>
            <a:cxnSpLocks/>
          </p:cNvCxnSpPr>
          <p:nvPr/>
        </p:nvCxnSpPr>
        <p:spPr>
          <a:xfrm flipH="1" flipV="1">
            <a:off x="4727994" y="2954947"/>
            <a:ext cx="307148" cy="295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58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1" y="263632"/>
            <a:ext cx="8484868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>
                <a:solidFill>
                  <a:srgbClr val="1C501C"/>
                </a:solidFill>
              </a:rPr>
              <a:t>La empresa agraria y los elementos de explotación 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8479" y="1353182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Para 2013:</a:t>
            </a:r>
          </a:p>
          <a:p>
            <a:pPr algn="just"/>
            <a:r>
              <a:rPr lang="es-ES" sz="2400" dirty="0"/>
              <a:t>El 38% de la tierras del planeta se explotaban para la agricultura, su expansión representaba la perdida anual del 0,11% de la superficie boscosa del planeta. </a:t>
            </a:r>
          </a:p>
          <a:p>
            <a:pPr algn="just"/>
            <a:r>
              <a:rPr lang="es-ES" sz="2400" dirty="0"/>
              <a:t>, la cual consumía, también, el 2% de toda la energía producida en el planeta, emitiendo 5 mil millones de toneladas anuales de Co2.</a:t>
            </a:r>
          </a:p>
          <a:p>
            <a:pPr algn="just"/>
            <a:r>
              <a:rPr lang="es-ES" sz="2400" dirty="0"/>
              <a:t>1/3 de las personas en el mundo trabaja en la agricultura.</a:t>
            </a:r>
          </a:p>
        </p:txBody>
      </p:sp>
      <p:pic>
        <p:nvPicPr>
          <p:cNvPr id="5" name="Gráfico 4" descr="Escena de una granja con relleno sólido">
            <a:extLst>
              <a:ext uri="{FF2B5EF4-FFF2-40B4-BE49-F238E27FC236}">
                <a16:creationId xmlns:a16="http://schemas.microsoft.com/office/drawing/2014/main" id="{D8141157-EBB0-485D-BC65-302DC23C6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8603" y="3092956"/>
            <a:ext cx="1423219" cy="1423219"/>
          </a:xfrm>
          <a:prstGeom prst="rect">
            <a:avLst/>
          </a:prstGeom>
        </p:spPr>
      </p:pic>
      <p:pic>
        <p:nvPicPr>
          <p:cNvPr id="9" name="Gráfico 8" descr="Globo terráqueo: América con relleno sólido">
            <a:extLst>
              <a:ext uri="{FF2B5EF4-FFF2-40B4-BE49-F238E27FC236}">
                <a16:creationId xmlns:a16="http://schemas.microsoft.com/office/drawing/2014/main" id="{37BF1B0B-1550-4EAE-9A82-9D8E8892D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8376" y="3480618"/>
            <a:ext cx="914400" cy="914400"/>
          </a:xfrm>
          <a:prstGeom prst="rect">
            <a:avLst/>
          </a:prstGeom>
        </p:spPr>
      </p:pic>
      <p:pic>
        <p:nvPicPr>
          <p:cNvPr id="19" name="Gráfico 18" descr="Árbol con raíces con relleno sólido">
            <a:extLst>
              <a:ext uri="{FF2B5EF4-FFF2-40B4-BE49-F238E27FC236}">
                <a16:creationId xmlns:a16="http://schemas.microsoft.com/office/drawing/2014/main" id="{75DBA6E7-4789-425B-9F63-CD91EF32B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0704" y="2861327"/>
            <a:ext cx="914400" cy="914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F502B14-970A-4BCE-8CAF-5A6C41024D71}"/>
              </a:ext>
            </a:extLst>
          </p:cNvPr>
          <p:cNvSpPr txBox="1"/>
          <p:nvPr/>
        </p:nvSpPr>
        <p:spPr>
          <a:xfrm>
            <a:off x="6434558" y="4395018"/>
            <a:ext cx="3388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Explota el 38% de la tierras del planeta, su expansión implica la perdida anual del 0,11% de los bosques.</a:t>
            </a:r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Gráfico 7" descr="Grifo con fugas con relleno sólido">
            <a:extLst>
              <a:ext uri="{FF2B5EF4-FFF2-40B4-BE49-F238E27FC236}">
                <a16:creationId xmlns:a16="http://schemas.microsoft.com/office/drawing/2014/main" id="{2DE61CD8-C0BE-44A2-8DC8-5A733EE387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5349" y="1969051"/>
            <a:ext cx="914400" cy="9144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537F79A-4D14-4650-AD49-44642D15EC83}"/>
              </a:ext>
            </a:extLst>
          </p:cNvPr>
          <p:cNvSpPr txBox="1"/>
          <p:nvPr/>
        </p:nvSpPr>
        <p:spPr>
          <a:xfrm>
            <a:off x="6681019" y="1789917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El 70% del agua extraída se utilizaba para la agricultura</a:t>
            </a: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CADE67F-A53A-4F9D-9853-B531C5860D7B}"/>
              </a:ext>
            </a:extLst>
          </p:cNvPr>
          <p:cNvGrpSpPr/>
          <p:nvPr/>
        </p:nvGrpSpPr>
        <p:grpSpPr>
          <a:xfrm>
            <a:off x="3539004" y="1693165"/>
            <a:ext cx="1455879" cy="1360270"/>
            <a:chOff x="3539004" y="1693165"/>
            <a:chExt cx="1455879" cy="1360270"/>
          </a:xfrm>
        </p:grpSpPr>
        <p:pic>
          <p:nvPicPr>
            <p:cNvPr id="11" name="Gráfico 10" descr="Bombilla fluorescente con relleno sólido">
              <a:extLst>
                <a:ext uri="{FF2B5EF4-FFF2-40B4-BE49-F238E27FC236}">
                  <a16:creationId xmlns:a16="http://schemas.microsoft.com/office/drawing/2014/main" id="{60B45970-6FD5-4338-80ED-16492F506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080483" y="2139035"/>
              <a:ext cx="914400" cy="914400"/>
            </a:xfrm>
            <a:prstGeom prst="rect">
              <a:avLst/>
            </a:prstGeom>
          </p:spPr>
        </p:pic>
        <p:pic>
          <p:nvPicPr>
            <p:cNvPr id="12" name="Gráfico 11" descr="Producción con relleno sólido">
              <a:extLst>
                <a:ext uri="{FF2B5EF4-FFF2-40B4-BE49-F238E27FC236}">
                  <a16:creationId xmlns:a16="http://schemas.microsoft.com/office/drawing/2014/main" id="{0027274B-974E-4CC0-B876-EFBE7FAA4C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42984"/>
            <a:stretch/>
          </p:blipFill>
          <p:spPr>
            <a:xfrm>
              <a:off x="3539004" y="1693165"/>
              <a:ext cx="678653" cy="1190286"/>
            </a:xfrm>
            <a:prstGeom prst="rect">
              <a:avLst/>
            </a:prstGeom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5D29B0E-D67D-44C7-9AF6-EDA0C143636F}"/>
              </a:ext>
            </a:extLst>
          </p:cNvPr>
          <p:cNvSpPr txBox="1"/>
          <p:nvPr/>
        </p:nvSpPr>
        <p:spPr>
          <a:xfrm>
            <a:off x="412725" y="1623144"/>
            <a:ext cx="31574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dirty="0"/>
              <a:t>C</a:t>
            </a:r>
            <a:r>
              <a:rPr lang="es-ES" sz="1800" dirty="0"/>
              <a:t>onsumía el 2% de toda la energía producida  en el planeta, emitiendo 5 mil millones de toneladas anuales de Co2.</a:t>
            </a:r>
            <a:endParaRPr lang="es-HN" dirty="0"/>
          </a:p>
        </p:txBody>
      </p:sp>
      <p:pic>
        <p:nvPicPr>
          <p:cNvPr id="15" name="Gráfico 14" descr="Mujer granjera con relleno sólido">
            <a:extLst>
              <a:ext uri="{FF2B5EF4-FFF2-40B4-BE49-F238E27FC236}">
                <a16:creationId xmlns:a16="http://schemas.microsoft.com/office/drawing/2014/main" id="{458E1EE6-DD3F-4394-910E-CB7F7D3489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69611" y="3915555"/>
            <a:ext cx="914400" cy="9144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4C482E0-160C-45E3-962B-EA004F79A5A3}"/>
              </a:ext>
            </a:extLst>
          </p:cNvPr>
          <p:cNvSpPr txBox="1"/>
          <p:nvPr/>
        </p:nvSpPr>
        <p:spPr>
          <a:xfrm>
            <a:off x="389715" y="3996807"/>
            <a:ext cx="26568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800" dirty="0"/>
              <a:t>1 de cada 3 de las personas en el mundo trabaja en la agricultura.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DF0597F-97E1-4F4A-BD93-3BC47A26F40D}"/>
              </a:ext>
            </a:extLst>
          </p:cNvPr>
          <p:cNvCxnSpPr>
            <a:cxnSpLocks/>
          </p:cNvCxnSpPr>
          <p:nvPr/>
        </p:nvCxnSpPr>
        <p:spPr>
          <a:xfrm flipH="1" flipV="1">
            <a:off x="4727994" y="2954947"/>
            <a:ext cx="307148" cy="295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329F833D-8E70-4AEC-BBDB-F089B756FA10}"/>
              </a:ext>
            </a:extLst>
          </p:cNvPr>
          <p:cNvCxnSpPr>
            <a:cxnSpLocks/>
          </p:cNvCxnSpPr>
          <p:nvPr/>
        </p:nvCxnSpPr>
        <p:spPr>
          <a:xfrm flipV="1">
            <a:off x="5927327" y="2757947"/>
            <a:ext cx="271909" cy="394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4FB41EE8-1165-452C-86F8-DEC881BE6CD8}"/>
              </a:ext>
            </a:extLst>
          </p:cNvPr>
          <p:cNvCxnSpPr/>
          <p:nvPr/>
        </p:nvCxnSpPr>
        <p:spPr>
          <a:xfrm>
            <a:off x="6434558" y="3775727"/>
            <a:ext cx="5438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8C6E70DF-8990-4481-A979-DFEBC114BFFA}"/>
              </a:ext>
            </a:extLst>
          </p:cNvPr>
          <p:cNvCxnSpPr>
            <a:cxnSpLocks/>
          </p:cNvCxnSpPr>
          <p:nvPr/>
        </p:nvCxnSpPr>
        <p:spPr>
          <a:xfrm flipH="1">
            <a:off x="4277733" y="4144552"/>
            <a:ext cx="468134" cy="117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1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55" y="1963843"/>
            <a:ext cx="9412345" cy="2008081"/>
          </a:xfrm>
        </p:spPr>
        <p:txBody>
          <a:bodyPr>
            <a:noAutofit/>
          </a:bodyPr>
          <a:lstStyle/>
          <a:p>
            <a:pPr algn="ctr"/>
            <a:r>
              <a:rPr lang="es-H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el papel de la empresa agraria hondureña en la eficacia, efectividad y eficiencia del derecho humano a la alimentación? </a:t>
            </a:r>
            <a:br>
              <a:rPr lang="es-H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6600" b="1" dirty="0">
              <a:solidFill>
                <a:srgbClr val="1C50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6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0.00261 -0.2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7F8FF41D-D9F3-46DF-BF4B-6B08C52145C5}"/>
              </a:ext>
            </a:extLst>
          </p:cNvPr>
          <p:cNvSpPr txBox="1"/>
          <p:nvPr/>
        </p:nvSpPr>
        <p:spPr>
          <a:xfrm>
            <a:off x="410884" y="4493185"/>
            <a:ext cx="31574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chemeClr val="bg1"/>
                </a:solidFill>
              </a:rPr>
              <a:t>Transición del derecho agrario sectorial </a:t>
            </a:r>
            <a:r>
              <a:rPr lang="es-ES" sz="1800" dirty="0"/>
              <a:t>al derecho agrario colectivo.</a:t>
            </a:r>
            <a:endParaRPr lang="es-HN" dirty="0"/>
          </a:p>
        </p:txBody>
      </p:sp>
      <p:pic>
        <p:nvPicPr>
          <p:cNvPr id="15" name="Gráfico 14" descr="Grupo con relleno sólido">
            <a:extLst>
              <a:ext uri="{FF2B5EF4-FFF2-40B4-BE49-F238E27FC236}">
                <a16:creationId xmlns:a16="http://schemas.microsoft.com/office/drawing/2014/main" id="{BFD82A37-9E37-48BC-9576-1437EFEE6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6991" y="2735352"/>
            <a:ext cx="1870170" cy="1870170"/>
          </a:xfrm>
          <a:prstGeom prst="rect">
            <a:avLst/>
          </a:prstGeom>
        </p:spPr>
      </p:pic>
      <p:pic>
        <p:nvPicPr>
          <p:cNvPr id="16" name="Gráfico 15" descr="Hombre granjero con relleno sólido">
            <a:extLst>
              <a:ext uri="{FF2B5EF4-FFF2-40B4-BE49-F238E27FC236}">
                <a16:creationId xmlns:a16="http://schemas.microsoft.com/office/drawing/2014/main" id="{052F8511-4E8F-4F3D-92E3-8CC2BC82A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04343" y="3008930"/>
            <a:ext cx="1255654" cy="1255654"/>
          </a:xfrm>
          <a:prstGeom prst="rect">
            <a:avLst/>
          </a:prstGeom>
        </p:spPr>
      </p:pic>
      <p:pic>
        <p:nvPicPr>
          <p:cNvPr id="17" name="Gráfico 16" descr="Trabajador de oficina con relleno sólido">
            <a:extLst>
              <a:ext uri="{FF2B5EF4-FFF2-40B4-BE49-F238E27FC236}">
                <a16:creationId xmlns:a16="http://schemas.microsoft.com/office/drawing/2014/main" id="{D30115C9-6010-40A1-8939-D1E345AF06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6991" y="3267027"/>
            <a:ext cx="1255654" cy="1255654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FB0966E-BBCB-4DBA-BB2A-F2A557D3666E}"/>
              </a:ext>
            </a:extLst>
          </p:cNvPr>
          <p:cNvSpPr txBox="1">
            <a:spLocks/>
          </p:cNvSpPr>
          <p:nvPr/>
        </p:nvSpPr>
        <p:spPr>
          <a:xfrm>
            <a:off x="646055" y="648932"/>
            <a:ext cx="9412345" cy="200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HN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el papel de la empresa agraria hondureña en la eficacia, efectividad y eficiencia del derecho humano a la alimentación? </a:t>
            </a:r>
            <a:br>
              <a:rPr lang="es-H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6600" b="1" dirty="0">
              <a:solidFill>
                <a:srgbClr val="1C501C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A60BFB-8BAB-4C24-ABF4-9D399CF66D79}"/>
              </a:ext>
            </a:extLst>
          </p:cNvPr>
          <p:cNvSpPr txBox="1"/>
          <p:nvPr/>
        </p:nvSpPr>
        <p:spPr>
          <a:xfrm>
            <a:off x="583365" y="4495774"/>
            <a:ext cx="3157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/>
              <a:t>Transición del derecho agrario sectorial                           </a:t>
            </a:r>
            <a:endParaRPr lang="es-HN" dirty="0">
              <a:solidFill>
                <a:schemeClr val="bg1"/>
              </a:solidFill>
            </a:endParaRPr>
          </a:p>
        </p:txBody>
      </p:sp>
      <p:pic>
        <p:nvPicPr>
          <p:cNvPr id="12" name="Gráfico 11" descr="Insignia 1 con relleno sólido">
            <a:extLst>
              <a:ext uri="{FF2B5EF4-FFF2-40B4-BE49-F238E27FC236}">
                <a16:creationId xmlns:a16="http://schemas.microsoft.com/office/drawing/2014/main" id="{B641CF94-0C36-4AA1-9B77-D37AF8165F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76400" y="18798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1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7F8FF41D-D9F3-46DF-BF4B-6B08C52145C5}"/>
              </a:ext>
            </a:extLst>
          </p:cNvPr>
          <p:cNvSpPr txBox="1"/>
          <p:nvPr/>
        </p:nvSpPr>
        <p:spPr>
          <a:xfrm>
            <a:off x="410884" y="4493185"/>
            <a:ext cx="31574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chemeClr val="bg1"/>
                </a:solidFill>
              </a:rPr>
              <a:t>Transición del derecho agrario sectorial </a:t>
            </a:r>
            <a:r>
              <a:rPr lang="es-ES" sz="1800" dirty="0"/>
              <a:t>al derecho agrario colectivo.</a:t>
            </a:r>
            <a:endParaRPr lang="es-HN" dirty="0"/>
          </a:p>
        </p:txBody>
      </p:sp>
      <p:pic>
        <p:nvPicPr>
          <p:cNvPr id="15" name="Gráfico 14" descr="Grupo con relleno sólido">
            <a:extLst>
              <a:ext uri="{FF2B5EF4-FFF2-40B4-BE49-F238E27FC236}">
                <a16:creationId xmlns:a16="http://schemas.microsoft.com/office/drawing/2014/main" id="{BFD82A37-9E37-48BC-9576-1437EFEE6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6991" y="2735352"/>
            <a:ext cx="1870170" cy="187017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FB0966E-BBCB-4DBA-BB2A-F2A557D3666E}"/>
              </a:ext>
            </a:extLst>
          </p:cNvPr>
          <p:cNvSpPr txBox="1">
            <a:spLocks/>
          </p:cNvSpPr>
          <p:nvPr/>
        </p:nvSpPr>
        <p:spPr>
          <a:xfrm>
            <a:off x="646055" y="648932"/>
            <a:ext cx="9412345" cy="200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HN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el papel de la empresa agraria hondureña en la eficacia, efectividad y eficiencia del derecho humano a la alimentación? </a:t>
            </a:r>
            <a:br>
              <a:rPr lang="es-H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6600" b="1" dirty="0">
              <a:solidFill>
                <a:srgbClr val="1C501C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A60BFB-8BAB-4C24-ABF4-9D399CF66D79}"/>
              </a:ext>
            </a:extLst>
          </p:cNvPr>
          <p:cNvSpPr txBox="1"/>
          <p:nvPr/>
        </p:nvSpPr>
        <p:spPr>
          <a:xfrm>
            <a:off x="583365" y="4495774"/>
            <a:ext cx="3157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/>
              <a:t>Transición del derecho agrario sectorial                           </a:t>
            </a:r>
            <a:endParaRPr lang="es-HN" dirty="0">
              <a:solidFill>
                <a:schemeClr val="bg1"/>
              </a:solidFill>
            </a:endParaRPr>
          </a:p>
        </p:txBody>
      </p:sp>
      <p:pic>
        <p:nvPicPr>
          <p:cNvPr id="3" name="Gráfico 2" descr="Nudo de cuerda con relleno sólido">
            <a:extLst>
              <a:ext uri="{FF2B5EF4-FFF2-40B4-BE49-F238E27FC236}">
                <a16:creationId xmlns:a16="http://schemas.microsoft.com/office/drawing/2014/main" id="{F78404A5-429F-4607-952C-B09DB46CA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583019">
            <a:off x="5690791" y="3386549"/>
            <a:ext cx="914400" cy="914400"/>
          </a:xfrm>
          <a:prstGeom prst="rect">
            <a:avLst/>
          </a:prstGeom>
        </p:spPr>
      </p:pic>
      <p:pic>
        <p:nvPicPr>
          <p:cNvPr id="5" name="Gráfico 4" descr="Paloma con relleno sólido">
            <a:extLst>
              <a:ext uri="{FF2B5EF4-FFF2-40B4-BE49-F238E27FC236}">
                <a16:creationId xmlns:a16="http://schemas.microsoft.com/office/drawing/2014/main" id="{37A33B1A-B508-4D35-B22F-8783BFFAF9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5444" y="3226864"/>
            <a:ext cx="914400" cy="914400"/>
          </a:xfrm>
          <a:prstGeom prst="rect">
            <a:avLst/>
          </a:prstGeom>
        </p:spPr>
      </p:pic>
      <p:pic>
        <p:nvPicPr>
          <p:cNvPr id="8" name="Gráfico 7" descr="Crecimiento empresarial con relleno sólido">
            <a:extLst>
              <a:ext uri="{FF2B5EF4-FFF2-40B4-BE49-F238E27FC236}">
                <a16:creationId xmlns:a16="http://schemas.microsoft.com/office/drawing/2014/main" id="{377858BE-122B-4F66-9283-A0F5AF1FC3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46466" y="3330223"/>
            <a:ext cx="1162961" cy="116296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5B7AE64-9923-4BB5-A20C-A07B54C3FDBB}"/>
              </a:ext>
            </a:extLst>
          </p:cNvPr>
          <p:cNvSpPr txBox="1"/>
          <p:nvPr/>
        </p:nvSpPr>
        <p:spPr>
          <a:xfrm>
            <a:off x="4211931" y="4420856"/>
            <a:ext cx="3749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dirty="0"/>
              <a:t>Vinculación de la empresa a los DDHH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FD81060-5DB2-4422-855F-679E8036C686}"/>
              </a:ext>
            </a:extLst>
          </p:cNvPr>
          <p:cNvSpPr txBox="1"/>
          <p:nvPr/>
        </p:nvSpPr>
        <p:spPr>
          <a:xfrm>
            <a:off x="4733042" y="4705988"/>
            <a:ext cx="279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dirty="0"/>
              <a:t>Horizontalidad de los DDHH</a:t>
            </a:r>
          </a:p>
        </p:txBody>
      </p:sp>
      <p:pic>
        <p:nvPicPr>
          <p:cNvPr id="20" name="Gráfico 19" descr="Insignia 1 con relleno sólido">
            <a:extLst>
              <a:ext uri="{FF2B5EF4-FFF2-40B4-BE49-F238E27FC236}">
                <a16:creationId xmlns:a16="http://schemas.microsoft.com/office/drawing/2014/main" id="{C7F8963B-104B-4126-9317-D4424A079C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76400" y="1879818"/>
            <a:ext cx="914400" cy="914400"/>
          </a:xfrm>
          <a:prstGeom prst="rect">
            <a:avLst/>
          </a:prstGeom>
        </p:spPr>
      </p:pic>
      <p:pic>
        <p:nvPicPr>
          <p:cNvPr id="22" name="Gráfico 21" descr="Insignia con relleno sólido">
            <a:extLst>
              <a:ext uri="{FF2B5EF4-FFF2-40B4-BE49-F238E27FC236}">
                <a16:creationId xmlns:a16="http://schemas.microsoft.com/office/drawing/2014/main" id="{A115B5AE-732C-483A-B3A3-749835A438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33544" y="19554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1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7F8FF41D-D9F3-46DF-BF4B-6B08C52145C5}"/>
              </a:ext>
            </a:extLst>
          </p:cNvPr>
          <p:cNvSpPr txBox="1"/>
          <p:nvPr/>
        </p:nvSpPr>
        <p:spPr>
          <a:xfrm>
            <a:off x="410884" y="4493185"/>
            <a:ext cx="31574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chemeClr val="bg1"/>
                </a:solidFill>
              </a:rPr>
              <a:t>Transición del derecho agrario sectorial </a:t>
            </a:r>
            <a:r>
              <a:rPr lang="es-ES" sz="1800" dirty="0"/>
              <a:t>al derecho agrario colectivo.</a:t>
            </a:r>
            <a:endParaRPr lang="es-HN" dirty="0"/>
          </a:p>
        </p:txBody>
      </p:sp>
      <p:pic>
        <p:nvPicPr>
          <p:cNvPr id="15" name="Gráfico 14" descr="Grupo con relleno sólido">
            <a:extLst>
              <a:ext uri="{FF2B5EF4-FFF2-40B4-BE49-F238E27FC236}">
                <a16:creationId xmlns:a16="http://schemas.microsoft.com/office/drawing/2014/main" id="{BFD82A37-9E37-48BC-9576-1437EFEE6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6991" y="2735352"/>
            <a:ext cx="1870170" cy="187017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FB0966E-BBCB-4DBA-BB2A-F2A557D3666E}"/>
              </a:ext>
            </a:extLst>
          </p:cNvPr>
          <p:cNvSpPr txBox="1">
            <a:spLocks/>
          </p:cNvSpPr>
          <p:nvPr/>
        </p:nvSpPr>
        <p:spPr>
          <a:xfrm>
            <a:off x="646055" y="648932"/>
            <a:ext cx="9412345" cy="200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HN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el papel de la empresa agraria hondureña en la eficacia, efectividad y eficiencia del derecho humano a la alimentación? </a:t>
            </a:r>
            <a:br>
              <a:rPr lang="es-H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6600" b="1" dirty="0">
              <a:solidFill>
                <a:srgbClr val="1C501C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A60BFB-8BAB-4C24-ABF4-9D399CF66D79}"/>
              </a:ext>
            </a:extLst>
          </p:cNvPr>
          <p:cNvSpPr txBox="1"/>
          <p:nvPr/>
        </p:nvSpPr>
        <p:spPr>
          <a:xfrm>
            <a:off x="583365" y="4495774"/>
            <a:ext cx="3157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/>
              <a:t>Transición del derecho agrario sectorial                           </a:t>
            </a:r>
            <a:endParaRPr lang="es-HN" dirty="0">
              <a:solidFill>
                <a:schemeClr val="bg1"/>
              </a:solidFill>
            </a:endParaRPr>
          </a:p>
        </p:txBody>
      </p:sp>
      <p:pic>
        <p:nvPicPr>
          <p:cNvPr id="3" name="Gráfico 2" descr="Nudo de cuerda con relleno sólido">
            <a:extLst>
              <a:ext uri="{FF2B5EF4-FFF2-40B4-BE49-F238E27FC236}">
                <a16:creationId xmlns:a16="http://schemas.microsoft.com/office/drawing/2014/main" id="{F78404A5-429F-4607-952C-B09DB46CA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583019">
            <a:off x="5690791" y="3386549"/>
            <a:ext cx="914400" cy="914400"/>
          </a:xfrm>
          <a:prstGeom prst="rect">
            <a:avLst/>
          </a:prstGeom>
        </p:spPr>
      </p:pic>
      <p:pic>
        <p:nvPicPr>
          <p:cNvPr id="5" name="Gráfico 4" descr="Paloma con relleno sólido">
            <a:extLst>
              <a:ext uri="{FF2B5EF4-FFF2-40B4-BE49-F238E27FC236}">
                <a16:creationId xmlns:a16="http://schemas.microsoft.com/office/drawing/2014/main" id="{37A33B1A-B508-4D35-B22F-8783BFFAF9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5444" y="3226864"/>
            <a:ext cx="914400" cy="914400"/>
          </a:xfrm>
          <a:prstGeom prst="rect">
            <a:avLst/>
          </a:prstGeom>
        </p:spPr>
      </p:pic>
      <p:pic>
        <p:nvPicPr>
          <p:cNvPr id="8" name="Gráfico 7" descr="Crecimiento empresarial con relleno sólido">
            <a:extLst>
              <a:ext uri="{FF2B5EF4-FFF2-40B4-BE49-F238E27FC236}">
                <a16:creationId xmlns:a16="http://schemas.microsoft.com/office/drawing/2014/main" id="{377858BE-122B-4F66-9283-A0F5AF1FC3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46466" y="3330223"/>
            <a:ext cx="1162961" cy="116296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5B7AE64-9923-4BB5-A20C-A07B54C3FDBB}"/>
              </a:ext>
            </a:extLst>
          </p:cNvPr>
          <p:cNvSpPr txBox="1"/>
          <p:nvPr/>
        </p:nvSpPr>
        <p:spPr>
          <a:xfrm>
            <a:off x="4211931" y="4420856"/>
            <a:ext cx="3749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dirty="0"/>
              <a:t>Vinculación de la empresa a los DDHH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FD81060-5DB2-4422-855F-679E8036C686}"/>
              </a:ext>
            </a:extLst>
          </p:cNvPr>
          <p:cNvSpPr txBox="1"/>
          <p:nvPr/>
        </p:nvSpPr>
        <p:spPr>
          <a:xfrm>
            <a:off x="4733042" y="4705988"/>
            <a:ext cx="279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dirty="0"/>
              <a:t>Horizontalidad de los DDHH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2398127-8BB0-46F6-88F1-ACD27B013E18}"/>
              </a:ext>
            </a:extLst>
          </p:cNvPr>
          <p:cNvSpPr/>
          <p:nvPr/>
        </p:nvSpPr>
        <p:spPr>
          <a:xfrm>
            <a:off x="7961868" y="2359740"/>
            <a:ext cx="3819248" cy="3023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E825F74-31AC-44CE-AB53-03F2EB96779D}"/>
              </a:ext>
            </a:extLst>
          </p:cNvPr>
          <p:cNvSpPr txBox="1"/>
          <p:nvPr/>
        </p:nvSpPr>
        <p:spPr>
          <a:xfrm>
            <a:off x="8195223" y="4488860"/>
            <a:ext cx="4193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dirty="0">
                <a:solidFill>
                  <a:schemeClr val="bg1"/>
                </a:solidFill>
              </a:rPr>
              <a:t>Transversalidad del derecho a la alimentación. </a:t>
            </a:r>
            <a:r>
              <a:rPr lang="es-HN" dirty="0"/>
              <a:t>Gobernanza del sistema de seguridad alimentaria.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2F346E-00FD-4AFD-AC92-AB879DF09A9F}"/>
              </a:ext>
            </a:extLst>
          </p:cNvPr>
          <p:cNvSpPr txBox="1"/>
          <p:nvPr/>
        </p:nvSpPr>
        <p:spPr>
          <a:xfrm>
            <a:off x="8227448" y="4467022"/>
            <a:ext cx="3484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dirty="0"/>
              <a:t>Transversalidad del derecho a la alimentación.  </a:t>
            </a:r>
          </a:p>
        </p:txBody>
      </p:sp>
      <p:pic>
        <p:nvPicPr>
          <p:cNvPr id="17" name="Gráfico 16" descr="Red social con relleno sólido">
            <a:extLst>
              <a:ext uri="{FF2B5EF4-FFF2-40B4-BE49-F238E27FC236}">
                <a16:creationId xmlns:a16="http://schemas.microsoft.com/office/drawing/2014/main" id="{973DE4F3-74BC-4674-96C5-2A8DA1AE89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93759" y="3075178"/>
            <a:ext cx="1391844" cy="1391844"/>
          </a:xfrm>
          <a:prstGeom prst="rect">
            <a:avLst/>
          </a:prstGeom>
        </p:spPr>
      </p:pic>
      <p:pic>
        <p:nvPicPr>
          <p:cNvPr id="20" name="Gráfico 19" descr="Círculos con líneas con relleno sólido">
            <a:extLst>
              <a:ext uri="{FF2B5EF4-FFF2-40B4-BE49-F238E27FC236}">
                <a16:creationId xmlns:a16="http://schemas.microsoft.com/office/drawing/2014/main" id="{33C85036-B74A-4082-BFA1-968999981E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24006" y="2996778"/>
            <a:ext cx="1508816" cy="1508816"/>
          </a:xfrm>
          <a:prstGeom prst="rect">
            <a:avLst/>
          </a:prstGeom>
        </p:spPr>
      </p:pic>
      <p:pic>
        <p:nvPicPr>
          <p:cNvPr id="22" name="Gráfico 21" descr="Pesos desiguales con relleno sólido">
            <a:extLst>
              <a:ext uri="{FF2B5EF4-FFF2-40B4-BE49-F238E27FC236}">
                <a16:creationId xmlns:a16="http://schemas.microsoft.com/office/drawing/2014/main" id="{16BC11B0-B642-4ED1-8612-2CAA6B31EB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48854" y="3533083"/>
            <a:ext cx="481655" cy="481655"/>
          </a:xfrm>
          <a:prstGeom prst="rect">
            <a:avLst/>
          </a:prstGeom>
        </p:spPr>
      </p:pic>
      <p:pic>
        <p:nvPicPr>
          <p:cNvPr id="25" name="Gráfico 24" descr="Insignia 1 con relleno sólido">
            <a:extLst>
              <a:ext uri="{FF2B5EF4-FFF2-40B4-BE49-F238E27FC236}">
                <a16:creationId xmlns:a16="http://schemas.microsoft.com/office/drawing/2014/main" id="{4B213119-48F0-4E4D-A0FD-4E0FF92EBC2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676400" y="1879818"/>
            <a:ext cx="914400" cy="914400"/>
          </a:xfrm>
          <a:prstGeom prst="rect">
            <a:avLst/>
          </a:prstGeom>
        </p:spPr>
      </p:pic>
      <p:pic>
        <p:nvPicPr>
          <p:cNvPr id="26" name="Gráfico 25" descr="Insignia con relleno sólido">
            <a:extLst>
              <a:ext uri="{FF2B5EF4-FFF2-40B4-BE49-F238E27FC236}">
                <a16:creationId xmlns:a16="http://schemas.microsoft.com/office/drawing/2014/main" id="{21593FF6-5113-45F3-AF81-436A455FF4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33544" y="1955417"/>
            <a:ext cx="914400" cy="914400"/>
          </a:xfrm>
          <a:prstGeom prst="rect">
            <a:avLst/>
          </a:prstGeom>
        </p:spPr>
      </p:pic>
      <p:pic>
        <p:nvPicPr>
          <p:cNvPr id="28" name="Gráfico 27" descr="Insignia 3 con relleno sólido">
            <a:extLst>
              <a:ext uri="{FF2B5EF4-FFF2-40B4-BE49-F238E27FC236}">
                <a16:creationId xmlns:a16="http://schemas.microsoft.com/office/drawing/2014/main" id="{C59D43B5-9C20-4D91-A6AA-0770534022E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321214" y="18798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4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55" y="1963843"/>
            <a:ext cx="9412345" cy="2008081"/>
          </a:xfrm>
        </p:spPr>
        <p:txBody>
          <a:bodyPr>
            <a:noAutofit/>
          </a:bodyPr>
          <a:lstStyle/>
          <a:p>
            <a:pPr algn="ctr"/>
            <a:r>
              <a:rPr lang="es-H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derecho agroalimentario como expresión de transversalidad</a:t>
            </a:r>
            <a:br>
              <a:rPr lang="es-H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6600" b="1" dirty="0">
              <a:solidFill>
                <a:srgbClr val="1C50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87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0.00261 -0.2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9F5B1C3-859A-412B-B9F8-12D61F20F886}"/>
              </a:ext>
            </a:extLst>
          </p:cNvPr>
          <p:cNvSpPr/>
          <p:nvPr/>
        </p:nvSpPr>
        <p:spPr>
          <a:xfrm>
            <a:off x="8613058" y="1548581"/>
            <a:ext cx="2566641" cy="384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C422A7B-A454-4B11-A5C2-40C92F40134E}"/>
              </a:ext>
            </a:extLst>
          </p:cNvPr>
          <p:cNvSpPr txBox="1"/>
          <p:nvPr/>
        </p:nvSpPr>
        <p:spPr>
          <a:xfrm>
            <a:off x="7537648" y="2293131"/>
            <a:ext cx="46543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Acceso a la justicia: 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</a:t>
            </a:r>
            <a:r>
              <a:rPr lang="es-ES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Debida Diligencia</a:t>
            </a:r>
            <a:r>
              <a:rPr lang="es-E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s-ES" dirty="0">
                <a:solidFill>
                  <a:schemeClr val="bg1"/>
                </a:solidFill>
              </a:rPr>
              <a:t>Identificación y </a:t>
            </a:r>
          </a:p>
          <a:p>
            <a:r>
              <a:rPr lang="es-ES" dirty="0">
                <a:solidFill>
                  <a:schemeClr val="bg1"/>
                </a:solidFill>
              </a:rPr>
              <a:t>       evaluación de riesgos e impactos </a:t>
            </a:r>
          </a:p>
          <a:p>
            <a:r>
              <a:rPr lang="es-ES" dirty="0">
                <a:solidFill>
                  <a:schemeClr val="bg1"/>
                </a:solidFill>
              </a:rPr>
              <a:t>        negativos.</a:t>
            </a:r>
          </a:p>
          <a:p>
            <a:endParaRPr lang="es-ES" dirty="0"/>
          </a:p>
          <a:p>
            <a:r>
              <a:rPr lang="es-ES" dirty="0"/>
              <a:t>       </a:t>
            </a:r>
            <a:r>
              <a:rPr lang="es-ES" b="1" dirty="0"/>
              <a:t>Mecanismos de reparación: </a:t>
            </a:r>
            <a:r>
              <a:rPr lang="es-ES" dirty="0"/>
              <a:t>Mecanismos  </a:t>
            </a:r>
          </a:p>
          <a:p>
            <a:r>
              <a:rPr lang="es-ES" dirty="0"/>
              <a:t>       de recepción de quejas. Reparación de </a:t>
            </a:r>
          </a:p>
          <a:p>
            <a:r>
              <a:rPr lang="es-ES" dirty="0"/>
              <a:t>       impactos negativos identificados.</a:t>
            </a: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EFCEAB2-C150-44D0-B5F3-B2CAA84930A0}"/>
              </a:ext>
            </a:extLst>
          </p:cNvPr>
          <p:cNvSpPr txBox="1"/>
          <p:nvPr/>
        </p:nvSpPr>
        <p:spPr>
          <a:xfrm>
            <a:off x="1767354" y="2185490"/>
            <a:ext cx="52135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Acceso a la información</a:t>
            </a:r>
            <a:r>
              <a:rPr lang="es-E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s-ES" b="1" dirty="0">
                <a:solidFill>
                  <a:schemeClr val="bg1"/>
                </a:solidFill>
              </a:rPr>
              <a:t>Rendición de cuentas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r>
              <a:rPr lang="es-E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es-ES" dirty="0">
                <a:solidFill>
                  <a:schemeClr val="bg1"/>
                </a:solidFill>
              </a:rPr>
              <a:t>Relación de la estrategia corporativa.</a:t>
            </a:r>
          </a:p>
          <a:p>
            <a:r>
              <a:rPr lang="es-E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Agenda del consejo de administración. </a:t>
            </a:r>
          </a:p>
          <a:p>
            <a:endParaRPr lang="es-ES" dirty="0"/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b="1" dirty="0"/>
              <a:t>P</a:t>
            </a:r>
            <a:r>
              <a:rPr lang="es-E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articipación:</a:t>
            </a:r>
          </a:p>
          <a:p>
            <a:r>
              <a:rPr lang="es-ES" b="1" dirty="0"/>
              <a:t>    Gobernanza</a:t>
            </a:r>
          </a:p>
          <a:p>
            <a:r>
              <a:rPr lang="es-E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Compromiso político de respeto a DDHH</a:t>
            </a:r>
          </a:p>
          <a:p>
            <a:r>
              <a:rPr lang="es-ES" dirty="0"/>
              <a:t>         Compromiso de mantener relaciones con las  </a:t>
            </a:r>
          </a:p>
          <a:p>
            <a:r>
              <a:rPr lang="es-ES" dirty="0"/>
              <a:t>          partes interesadas</a:t>
            </a: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dirty="0"/>
              <a:t>         </a:t>
            </a:r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FB0966E-BBCB-4DBA-BB2A-F2A557D3666E}"/>
              </a:ext>
            </a:extLst>
          </p:cNvPr>
          <p:cNvSpPr txBox="1">
            <a:spLocks/>
          </p:cNvSpPr>
          <p:nvPr/>
        </p:nvSpPr>
        <p:spPr>
          <a:xfrm>
            <a:off x="646055" y="648932"/>
            <a:ext cx="9412345" cy="200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H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derecho agroalimentario como expresión de transversalidad.</a:t>
            </a:r>
            <a:br>
              <a:rPr lang="es-H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H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6600" b="1" dirty="0">
              <a:solidFill>
                <a:srgbClr val="1C501C"/>
              </a:solidFill>
            </a:endParaRPr>
          </a:p>
        </p:txBody>
      </p:sp>
      <p:pic>
        <p:nvPicPr>
          <p:cNvPr id="3" name="Gráfico 2" descr="Marketing con relleno sólido">
            <a:extLst>
              <a:ext uri="{FF2B5EF4-FFF2-40B4-BE49-F238E27FC236}">
                <a16:creationId xmlns:a16="http://schemas.microsoft.com/office/drawing/2014/main" id="{496578E0-2089-40E1-84CA-2FBC887AF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954" y="2971800"/>
            <a:ext cx="1344562" cy="1452716"/>
          </a:xfrm>
          <a:prstGeom prst="rect">
            <a:avLst/>
          </a:prstGeom>
        </p:spPr>
      </p:pic>
      <p:pic>
        <p:nvPicPr>
          <p:cNvPr id="5" name="Gráfico 4" descr="Información con relleno sólido">
            <a:extLst>
              <a:ext uri="{FF2B5EF4-FFF2-40B4-BE49-F238E27FC236}">
                <a16:creationId xmlns:a16="http://schemas.microsoft.com/office/drawing/2014/main" id="{3FF499D1-FC19-4456-959E-17F37EEB58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855" y="3510116"/>
            <a:ext cx="914400" cy="91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930F670-0EC3-4ED6-99B6-739B1F5C7CCD}"/>
              </a:ext>
            </a:extLst>
          </p:cNvPr>
          <p:cNvSpPr txBox="1"/>
          <p:nvPr/>
        </p:nvSpPr>
        <p:spPr>
          <a:xfrm>
            <a:off x="1767354" y="2206248"/>
            <a:ext cx="52135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Acceso a la información</a:t>
            </a:r>
            <a:r>
              <a:rPr lang="es-E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s-ES" b="1" dirty="0"/>
              <a:t>Rendición de cuentas</a:t>
            </a:r>
            <a:r>
              <a:rPr lang="es-ES" dirty="0"/>
              <a:t>.</a:t>
            </a:r>
          </a:p>
          <a:p>
            <a:r>
              <a:rPr lang="es-E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es-ES" dirty="0"/>
              <a:t>Relación de la estrategia corporativa.</a:t>
            </a:r>
          </a:p>
          <a:p>
            <a:r>
              <a:rPr lang="es-E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Agenda del consejo de administración. </a:t>
            </a:r>
          </a:p>
          <a:p>
            <a:endParaRPr lang="es-ES" dirty="0"/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" name="Gráfico 17" descr="Balanza de la justicia con relleno sólido">
            <a:extLst>
              <a:ext uri="{FF2B5EF4-FFF2-40B4-BE49-F238E27FC236}">
                <a16:creationId xmlns:a16="http://schemas.microsoft.com/office/drawing/2014/main" id="{05BA41F6-C02D-4BCB-995F-4E9C261E9D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03200" y="2734571"/>
            <a:ext cx="1232745" cy="1232745"/>
          </a:xfrm>
          <a:prstGeom prst="rect">
            <a:avLst/>
          </a:prstGeom>
        </p:spPr>
      </p:pic>
      <p:pic>
        <p:nvPicPr>
          <p:cNvPr id="20" name="Gráfico 19" descr="Clave con relleno sólido">
            <a:extLst>
              <a:ext uri="{FF2B5EF4-FFF2-40B4-BE49-F238E27FC236}">
                <a16:creationId xmlns:a16="http://schemas.microsoft.com/office/drawing/2014/main" id="{8FDAB0D7-7EFA-48B9-BC88-CD46A1833F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00923" y="3240958"/>
            <a:ext cx="914400" cy="91440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1C10FBE9-7601-4AB1-B41A-34497001B15C}"/>
              </a:ext>
            </a:extLst>
          </p:cNvPr>
          <p:cNvSpPr txBox="1"/>
          <p:nvPr/>
        </p:nvSpPr>
        <p:spPr>
          <a:xfrm>
            <a:off x="7537648" y="2285117"/>
            <a:ext cx="4654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Acceso a la justicia: </a:t>
            </a:r>
            <a:endParaRPr lang="es-ES" b="1" dirty="0"/>
          </a:p>
          <a:p>
            <a:r>
              <a:rPr lang="es-E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</a:t>
            </a:r>
            <a:r>
              <a:rPr lang="es-E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Debida Diligencia</a:t>
            </a:r>
            <a:r>
              <a:rPr lang="es-E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s-ES" dirty="0"/>
              <a:t>Identificación y </a:t>
            </a:r>
          </a:p>
          <a:p>
            <a:r>
              <a:rPr lang="es-ES" dirty="0"/>
              <a:t>       evaluación de riesgos e impactos </a:t>
            </a:r>
          </a:p>
          <a:p>
            <a:r>
              <a:rPr lang="es-ES" dirty="0"/>
              <a:t>        negativos.</a:t>
            </a:r>
          </a:p>
          <a:p>
            <a:endParaRPr lang="es-ES" dirty="0"/>
          </a:p>
          <a:p>
            <a:endParaRPr lang="es-ES" dirty="0"/>
          </a:p>
          <a:p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42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  <p:bldP spid="25" grpId="1"/>
      <p:bldP spid="24" grpId="0"/>
      <p:bldP spid="24" grpId="1"/>
      <p:bldP spid="8" grpId="0"/>
      <p:bldP spid="8" grpId="1"/>
      <p:bldP spid="22" grpId="0"/>
      <p:bldP spid="2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9F5B1C3-859A-412B-B9F8-12D61F20F886}"/>
              </a:ext>
            </a:extLst>
          </p:cNvPr>
          <p:cNvSpPr/>
          <p:nvPr/>
        </p:nvSpPr>
        <p:spPr>
          <a:xfrm>
            <a:off x="8613058" y="1548581"/>
            <a:ext cx="2566641" cy="384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FB0966E-BBCB-4DBA-BB2A-F2A557D3666E}"/>
              </a:ext>
            </a:extLst>
          </p:cNvPr>
          <p:cNvSpPr txBox="1">
            <a:spLocks/>
          </p:cNvSpPr>
          <p:nvPr/>
        </p:nvSpPr>
        <p:spPr>
          <a:xfrm>
            <a:off x="646055" y="648932"/>
            <a:ext cx="9412345" cy="200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H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derecho agroalimentario como expresión de transversalidad.</a:t>
            </a:r>
            <a:br>
              <a:rPr lang="es-H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H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6600" b="1" dirty="0">
              <a:solidFill>
                <a:srgbClr val="1C501C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E25C67F-3C5C-4F65-81F0-321D7CB2DF4D}"/>
              </a:ext>
            </a:extLst>
          </p:cNvPr>
          <p:cNvSpPr txBox="1"/>
          <p:nvPr/>
        </p:nvSpPr>
        <p:spPr>
          <a:xfrm>
            <a:off x="747856" y="2289705"/>
            <a:ext cx="100878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H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Índice corporativo de derecho a la alimentación</a:t>
            </a:r>
          </a:p>
        </p:txBody>
      </p:sp>
      <p:pic>
        <p:nvPicPr>
          <p:cNvPr id="4" name="Gráfico 3" descr="Flechas de cheurón con relleno sólido">
            <a:extLst>
              <a:ext uri="{FF2B5EF4-FFF2-40B4-BE49-F238E27FC236}">
                <a16:creationId xmlns:a16="http://schemas.microsoft.com/office/drawing/2014/main" id="{A07E45B6-1AE2-48FA-BCFA-7145FC905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4724400" y="1469317"/>
            <a:ext cx="914400" cy="914400"/>
          </a:xfrm>
          <a:prstGeom prst="rect">
            <a:avLst/>
          </a:prstGeom>
        </p:spPr>
      </p:pic>
      <p:pic>
        <p:nvPicPr>
          <p:cNvPr id="16" name="Gráfico 15" descr="Nudo de cuerda con relleno sólido">
            <a:extLst>
              <a:ext uri="{FF2B5EF4-FFF2-40B4-BE49-F238E27FC236}">
                <a16:creationId xmlns:a16="http://schemas.microsoft.com/office/drawing/2014/main" id="{6C11459D-44A6-4F92-B872-458C7038A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583019">
            <a:off x="4957156" y="3405469"/>
            <a:ext cx="914400" cy="914400"/>
          </a:xfrm>
          <a:prstGeom prst="rect">
            <a:avLst/>
          </a:prstGeom>
        </p:spPr>
      </p:pic>
      <p:pic>
        <p:nvPicPr>
          <p:cNvPr id="17" name="Gráfico 16" descr="Paloma con relleno sólido">
            <a:extLst>
              <a:ext uri="{FF2B5EF4-FFF2-40B4-BE49-F238E27FC236}">
                <a16:creationId xmlns:a16="http://schemas.microsoft.com/office/drawing/2014/main" id="{C8B73AF9-307A-4B11-AB94-2A927B37C7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1809" y="3245784"/>
            <a:ext cx="914400" cy="914400"/>
          </a:xfrm>
          <a:prstGeom prst="rect">
            <a:avLst/>
          </a:prstGeom>
        </p:spPr>
      </p:pic>
      <p:pic>
        <p:nvPicPr>
          <p:cNvPr id="19" name="Gráfico 18" descr="Crecimiento empresarial con relleno sólido">
            <a:extLst>
              <a:ext uri="{FF2B5EF4-FFF2-40B4-BE49-F238E27FC236}">
                <a16:creationId xmlns:a16="http://schemas.microsoft.com/office/drawing/2014/main" id="{B8EC8292-06C2-418C-8A66-4CF8AA72A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12831" y="3349143"/>
            <a:ext cx="1162961" cy="116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0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893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 oda.pptx.potx" id="{CD332F01-3128-42E0-AB92-1A4BCC4B702D}" vid="{493CC4C7-BD1E-41AE-89E9-C749ED6513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CDD318-1496-4E70-84E5-F768A79A1BF7}">
  <ds:schemaRefs>
    <ds:schemaRef ds:uri="3c9ac98d-36e3-464e-9a3d-571690e2b8c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8c2680b1-8717-4e17-af8a-c3c5948a350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1014</TotalTime>
  <Words>1104</Words>
  <Application>Microsoft Office PowerPoint</Application>
  <PresentationFormat>Panorámica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Equipo investigador: </vt:lpstr>
      <vt:lpstr>La empresa agraria y los elementos de explotación </vt:lpstr>
      <vt:lpstr>La empresa agraria y los elementos de explotación </vt:lpstr>
      <vt:lpstr>La empresa agraria y los elementos de explotación </vt:lpstr>
      <vt:lpstr>La empresa agraria y los elementos de explotación </vt:lpstr>
      <vt:lpstr>La empresa agraria y los elementos de explotación </vt:lpstr>
      <vt:lpstr>¿Cuál es el papel de la empresa agraria hondureña en la eficacia, efectividad y eficiencia del derecho humano a la alimentación?  </vt:lpstr>
      <vt:lpstr>Presentación de PowerPoint</vt:lpstr>
      <vt:lpstr>Presentación de PowerPoint</vt:lpstr>
      <vt:lpstr>Presentación de PowerPoint</vt:lpstr>
      <vt:lpstr>El derecho agroalimentario como expresión de transversalidad 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Sara Martinez-Cañavate Benitez</cp:lastModifiedBy>
  <cp:revision>77</cp:revision>
  <dcterms:created xsi:type="dcterms:W3CDTF">2019-08-20T18:59:33Z</dcterms:created>
  <dcterms:modified xsi:type="dcterms:W3CDTF">2021-09-06T12:13:42Z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