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x7PeruLylE38c2ALLitEexibI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e6294fc4b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ee6294fc4b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Estados deben: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s-E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Respetar, Proteger y Garantizar</a:t>
            </a:r>
            <a:r>
              <a:rPr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s-ES" sz="1300" i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Derecho a la alimentación.</a:t>
            </a:r>
            <a:endParaRPr sz="1300" i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Bajo ningún concepto, pueden ser sujetos a decisiones que lleven a una regresión en su garantía </a:t>
            </a: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 El Instituto Nacional de Salud Pública por ejemplo, reporta en su edición de la política pública y recomendaciones para su prevención y control, que hubo una gran diferencia entre el grado de alimentación de poblaciones urbanas y sociales en México, contemplando que el grupo rural tuvo mejor consumo de alimentos y nutrimentos, en comparación con aquellos de áreas urbanas</a:t>
            </a: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39182" y="3192088"/>
            <a:ext cx="8512389" cy="1407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1" i="0" u="none" strike="noStrike" cap="none">
              <a:solidFill>
                <a:srgbClr val="1C501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-5" y="5577080"/>
            <a:ext cx="4788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María Victoria Fernández Molina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Marcela Garibay López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Pablo Guzmán Rullán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Raúl Tostado Cosio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07573" y="3031453"/>
            <a:ext cx="8765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“LA GARANTÍA DEL DERECHO A LA ALIMENTACIÓN COMO VÍA ADECUADA PARA LA PREVENCIÓN DE MUERTES EN CONTEXTO DE PANDEMIAS”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825275" y="6282350"/>
            <a:ext cx="430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Facultad Bioética  Universidad Anáhuac México Norte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CIBIGA (Centro Interdisciplinarios Bioética Global Aplicada)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Objetivos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42698" y="1328932"/>
            <a:ext cx="8838692" cy="4832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Identificar alteraciones endocrinas  y nutricionales como factores que        mortalidad en </a:t>
            </a:r>
            <a:r>
              <a:rPr lang="es-ES" sz="1500" i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COVID-19. </a:t>
            </a:r>
            <a:endParaRPr sz="1500" i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Asociar mortalidad  desde una perspectiva Bioética Global, jurídica y social. </a:t>
            </a:r>
            <a:endParaRPr sz="15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● Interrelacionar políticas públicas, malnutrición, pobreza y  deficiente acceso a la salud desde una perspectiva </a:t>
            </a:r>
            <a:r>
              <a:rPr lang="es-ES" sz="1500" i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Sindémica</a:t>
            </a:r>
            <a:r>
              <a:rPr lang="es-ES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5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6180450" y="3319200"/>
            <a:ext cx="152100" cy="219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510275" y="1434850"/>
            <a:ext cx="9180600" cy="13185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Identificar la relación entre las fallas de la prevención y promoción de la salud en contexto de malnutrición &lt;</a:t>
            </a:r>
            <a:r>
              <a:rPr lang="es-ES" sz="19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desnutrición y obesidad</a:t>
            </a:r>
            <a:r>
              <a:rPr lang="es-E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&gt; y DM2 en relación con </a:t>
            </a:r>
            <a:r>
              <a:rPr lang="es-ES" sz="19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COVID-19 y</a:t>
            </a:r>
            <a:r>
              <a:rPr lang="es-E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el incremento de mortalidad en México. </a:t>
            </a:r>
            <a:endParaRPr sz="1500">
              <a:solidFill>
                <a:schemeClr val="dk1"/>
              </a:solidFill>
            </a:endParaRPr>
          </a:p>
          <a:p>
            <a:pPr marL="2857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711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Introducción 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12425" y="3412950"/>
            <a:ext cx="8611200" cy="13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Encuesta Nacional de Salud (ENSANUT) → Obesidad se asocia a factores socioeconómicos y estatus educacional.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Guías Internacionales </a:t>
            </a:r>
            <a:r>
              <a:rPr lang="es-E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≠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México, distribución inadecuada       pobreza/malnutrición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312425" y="1450275"/>
            <a:ext cx="8070600" cy="13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Sindemia: Sinergia dos o más enfermedades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antecedentes sanitarios más relevantes a nivel mundial, previos a la pandemia por COVID-19: se encontraban presentes las ECNT*: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Obesidad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Diabetes Mellitus tipo 2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9020125" y="4711325"/>
            <a:ext cx="3027300" cy="6003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*</a:t>
            </a:r>
            <a:r>
              <a:rPr lang="es-ES" sz="13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ECNT: Enfermedades Crónicas No Transmisibles</a:t>
            </a:r>
            <a:endParaRPr sz="13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3700" y="2736423"/>
            <a:ext cx="2189974" cy="145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19000" y="702893"/>
            <a:ext cx="2189975" cy="144975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/>
          <p:nvPr/>
        </p:nvSpPr>
        <p:spPr>
          <a:xfrm>
            <a:off x="6172350" y="4300175"/>
            <a:ext cx="152100" cy="219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5"/>
          <p:cNvPicPr preferRelativeResize="0"/>
          <p:nvPr/>
        </p:nvPicPr>
        <p:blipFill rotWithShape="1">
          <a:blip r:embed="rId4">
            <a:alphaModFix/>
          </a:blip>
          <a:srcRect l="31234" t="17085" r="3230" b="40082"/>
          <a:stretch/>
        </p:blipFill>
        <p:spPr>
          <a:xfrm>
            <a:off x="2223675" y="211575"/>
            <a:ext cx="6293299" cy="411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 txBox="1"/>
          <p:nvPr/>
        </p:nvSpPr>
        <p:spPr>
          <a:xfrm>
            <a:off x="1125925" y="4750275"/>
            <a:ext cx="8488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¿Es el derecho a la alimentación adecuada una estrategia óptima de prevención para disminuir la mortalidad en contexto de pandemias?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2094575" y="4368113"/>
            <a:ext cx="22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i="1">
                <a:latin typeface="Calibri"/>
                <a:ea typeface="Calibri"/>
                <a:cs typeface="Calibri"/>
                <a:sym typeface="Calibri"/>
              </a:rPr>
              <a:t>(CONEVAL ,2020)</a:t>
            </a:r>
            <a:endParaRPr sz="10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2912450" y="1068400"/>
            <a:ext cx="678600" cy="3387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4032200" y="2910050"/>
            <a:ext cx="678600" cy="3387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e6294fc4b_2_3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800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Resultados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121" name="Google Shape;121;gee6294fc4b_2_3"/>
          <p:cNvSpPr/>
          <p:nvPr/>
        </p:nvSpPr>
        <p:spPr>
          <a:xfrm>
            <a:off x="657720" y="1398350"/>
            <a:ext cx="3681600" cy="17595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Asociación entre SM &amp; COVID</a:t>
            </a:r>
            <a:endParaRPr sz="18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Edad y comorbilidades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Estado inmunológico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Infecciones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Estado de coagulación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Inflamación sistémica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ee6294fc4b_2_3"/>
          <p:cNvSpPr/>
          <p:nvPr/>
        </p:nvSpPr>
        <p:spPr>
          <a:xfrm>
            <a:off x="4962400" y="1474550"/>
            <a:ext cx="3928800" cy="16440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Sustento nutricional adecuado</a:t>
            </a:r>
            <a:endParaRPr sz="18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Mantiene Sistema inmune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Evita inflamación persistente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Suplementos alimenticios vs. fármacos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ee6294fc4b_2_3"/>
          <p:cNvSpPr txBox="1"/>
          <p:nvPr/>
        </p:nvSpPr>
        <p:spPr>
          <a:xfrm>
            <a:off x="376650" y="3403000"/>
            <a:ext cx="674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Existen vías específicas que engloban a las ECNT como un síndrome que eleva la mortalidad por COVID-19 y que se asocia a la malnutrición. </a:t>
            </a:r>
            <a:endParaRPr/>
          </a:p>
        </p:txBody>
      </p:sp>
      <p:pic>
        <p:nvPicPr>
          <p:cNvPr id="124" name="Google Shape;124;gee6294fc4b_2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96550" y="3191925"/>
            <a:ext cx="2391050" cy="193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ee6294fc4b_2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7376" y="3268125"/>
            <a:ext cx="401250" cy="3887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ee6294fc4b_2_3"/>
          <p:cNvSpPr txBox="1"/>
          <p:nvPr/>
        </p:nvSpPr>
        <p:spPr>
          <a:xfrm>
            <a:off x="376650" y="4721000"/>
            <a:ext cx="7090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Guías internacionales sugieren mantener una dieta óptima con ejercicio aeróbico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2917767" y="263632"/>
            <a:ext cx="5875800" cy="10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Resultados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88116" y="1662252"/>
            <a:ext cx="9408600" cy="14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s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Políticas Públicas → Garantizar derecho máximo de salud→ </a:t>
            </a:r>
            <a:r>
              <a:rPr lang="es-E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Respetar, Proteger y Garantizar</a:t>
            </a:r>
            <a:r>
              <a:rPr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CEPAL, OPS, ONU, OMS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s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Pobreza salarial → Deficiencia alimentos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s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Pérdida de empleos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487025" y="3536700"/>
            <a:ext cx="41463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Principio de No Regresividad (alimentaria)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Acceso económico (Contrarrestado)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Accesibilidad física - comedores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Definición de alimento adecuado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500" y="2289400"/>
            <a:ext cx="4695250" cy="29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 txBox="1"/>
          <p:nvPr/>
        </p:nvSpPr>
        <p:spPr>
          <a:xfrm>
            <a:off x="8793575" y="166225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 i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Derecho a la alimentación.</a:t>
            </a:r>
            <a:endParaRPr sz="1300" i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425" y="138075"/>
            <a:ext cx="641985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/>
          <p:nvPr/>
        </p:nvSpPr>
        <p:spPr>
          <a:xfrm>
            <a:off x="2535450" y="4730250"/>
            <a:ext cx="1173900" cy="544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>
            <a:spLocks noGrp="1"/>
          </p:cNvSpPr>
          <p:nvPr>
            <p:ph type="title"/>
          </p:nvPr>
        </p:nvSpPr>
        <p:spPr>
          <a:xfrm>
            <a:off x="-102325" y="109004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Discusión 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444225" y="2125825"/>
            <a:ext cx="47184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Considerar a la buena alimentación como un factor clave para la prevención de mortalidad en una sindemia.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 una inadecuada regulación sobre la distribución de los alimentos en el territorio mexicano.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Asociación patogénica clara entre la enfermedad por COVID-19 y las ECNT.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623" y="1167675"/>
            <a:ext cx="6739300" cy="393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5446500" y="3288325"/>
            <a:ext cx="3005100" cy="1250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5446500" y="5102100"/>
            <a:ext cx="9015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i="1">
                <a:latin typeface="Calibri"/>
                <a:ea typeface="Calibri"/>
                <a:cs typeface="Calibri"/>
                <a:sym typeface="Calibri"/>
              </a:rPr>
              <a:t>Instituto Nacional de Salud Pública: La Obesidad en México, 2020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501C"/>
              </a:buClr>
              <a:buSzPts val="4400"/>
              <a:buFont typeface="Calibri"/>
              <a:buNone/>
            </a:pPr>
            <a:r>
              <a:rPr lang="es-ES" b="1">
                <a:solidFill>
                  <a:srgbClr val="1C501C"/>
                </a:solidFill>
              </a:rPr>
              <a:t>Conclusiones</a:t>
            </a:r>
            <a:endParaRPr b="1">
              <a:solidFill>
                <a:srgbClr val="1C501C"/>
              </a:solidFill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394451" y="1212375"/>
            <a:ext cx="982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Futuras investigaciones necesitan ser </a:t>
            </a:r>
            <a:r>
              <a:rPr lang="es-ES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multidisciplinarias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lang="es-ES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trans-sectoriales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cumplir objetivos propuestos.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310000" y="2574875"/>
            <a:ext cx="6615600" cy="13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6013425" y="1942525"/>
            <a:ext cx="5000100" cy="3125100"/>
          </a:xfrm>
          <a:prstGeom prst="ellipse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Necesidad de </a:t>
            </a: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estrategias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enfocadas al enfermo y sus experiencias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basadas en aprendizajes y fracasos del sistema de salud de manera multidisciplinaria y trans-sectorial.</a:t>
            </a:r>
            <a:endParaRPr/>
          </a:p>
        </p:txBody>
      </p:sp>
      <p:sp>
        <p:nvSpPr>
          <p:cNvPr id="159" name="Google Shape;159;p8"/>
          <p:cNvSpPr/>
          <p:nvPr/>
        </p:nvSpPr>
        <p:spPr>
          <a:xfrm>
            <a:off x="84450" y="2043875"/>
            <a:ext cx="5405400" cy="3023700"/>
          </a:xfrm>
          <a:prstGeom prst="ellipse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</a:t>
            </a: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Alimentación Adecuada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basada en políticas enfocadas al combate de la malnutrición a partir del estudio de grupos vulnerables en México.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Pueden disminuir la mortalidad en una pandemia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Favorecer la calidad de vida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Panorámica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Times New Roman</vt:lpstr>
      <vt:lpstr>Tema de Office</vt:lpstr>
      <vt:lpstr>Presentación de PowerPoint</vt:lpstr>
      <vt:lpstr>Objetivos</vt:lpstr>
      <vt:lpstr>Introducción </vt:lpstr>
      <vt:lpstr>Presentación de PowerPoint</vt:lpstr>
      <vt:lpstr>Resultados</vt:lpstr>
      <vt:lpstr>Resultados</vt:lpstr>
      <vt:lpstr>Presentación de PowerPoint</vt:lpstr>
      <vt:lpstr>Discusión </vt:lpstr>
      <vt:lpstr>Conclusiones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Vega, Javiera (FAORLC)</dc:creator>
  <cp:lastModifiedBy>Sara Martinez-Cañavate Benitez</cp:lastModifiedBy>
  <cp:revision>1</cp:revision>
  <dcterms:created xsi:type="dcterms:W3CDTF">2019-08-20T18:59:33Z</dcterms:created>
  <dcterms:modified xsi:type="dcterms:W3CDTF">2021-09-08T11:33:10Z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0x01010069574DCA5E8CEA4E912B7198CE871E35</vt:lpwstr>
  </property>
</Properties>
</file>