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0" r:id="rId4"/>
  </p:sldMasterIdLst>
  <p:notesMasterIdLst>
    <p:notesMasterId r:id="rId20"/>
  </p:notesMasterIdLst>
  <p:sldIdLst>
    <p:sldId id="256" r:id="rId5"/>
    <p:sldId id="257" r:id="rId6"/>
    <p:sldId id="260" r:id="rId7"/>
    <p:sldId id="261" r:id="rId8"/>
    <p:sldId id="264" r:id="rId9"/>
    <p:sldId id="266" r:id="rId10"/>
    <p:sldId id="272" r:id="rId11"/>
    <p:sldId id="268" r:id="rId12"/>
    <p:sldId id="267" r:id="rId13"/>
    <p:sldId id="274" r:id="rId14"/>
    <p:sldId id="275" r:id="rId15"/>
    <p:sldId id="265" r:id="rId16"/>
    <p:sldId id="270" r:id="rId17"/>
    <p:sldId id="271" r:id="rId18"/>
    <p:sldId id="25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660" autoAdjust="0"/>
  </p:normalViewPr>
  <p:slideViewPr>
    <p:cSldViewPr snapToGrid="0" snapToObjects="1">
      <p:cViewPr varScale="1">
        <p:scale>
          <a:sx n="78" d="100"/>
          <a:sy n="78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A1BB70-F9ED-442B-A026-25A56BFAABD5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F73CAD-D73F-4585-9FE1-EAB56EAB84F3}">
      <dgm:prSet phldrT="[Text]"/>
      <dgm:spPr/>
      <dgm:t>
        <a:bodyPr/>
        <a:lstStyle/>
        <a:p>
          <a:r>
            <a:rPr lang="en-US" dirty="0" err="1"/>
            <a:t>Estudio</a:t>
          </a:r>
          <a:r>
            <a:rPr lang="en-US" dirty="0"/>
            <a:t> de </a:t>
          </a:r>
          <a:r>
            <a:rPr lang="en-US" dirty="0" err="1"/>
            <a:t>corte</a:t>
          </a:r>
          <a:r>
            <a:rPr lang="en-US" dirty="0"/>
            <a:t> transversal</a:t>
          </a:r>
        </a:p>
      </dgm:t>
    </dgm:pt>
    <dgm:pt modelId="{59F402C9-5B5D-4700-A6AA-59234198B702}" type="parTrans" cxnId="{3C770A3A-6C66-497A-90CF-23B0D1CDEA08}">
      <dgm:prSet/>
      <dgm:spPr/>
      <dgm:t>
        <a:bodyPr/>
        <a:lstStyle/>
        <a:p>
          <a:endParaRPr lang="en-US"/>
        </a:p>
      </dgm:t>
    </dgm:pt>
    <dgm:pt modelId="{7860CB40-8FDC-4646-8E85-ADFEACD7273C}" type="sibTrans" cxnId="{3C770A3A-6C66-497A-90CF-23B0D1CDEA08}">
      <dgm:prSet/>
      <dgm:spPr/>
      <dgm:t>
        <a:bodyPr/>
        <a:lstStyle/>
        <a:p>
          <a:endParaRPr lang="en-US"/>
        </a:p>
      </dgm:t>
    </dgm:pt>
    <dgm:pt modelId="{A975DD7F-ECAD-472E-8D23-D289BA60586B}">
      <dgm:prSet phldrT="[Text]"/>
      <dgm:spPr/>
      <dgm:t>
        <a:bodyPr/>
        <a:lstStyle/>
        <a:p>
          <a:r>
            <a:rPr lang="en-US" dirty="0"/>
            <a:t>400 </a:t>
          </a:r>
          <a:r>
            <a:rPr lang="en-US" dirty="0" err="1"/>
            <a:t>adultos</a:t>
          </a:r>
          <a:r>
            <a:rPr lang="en-US" dirty="0"/>
            <a:t> de zona </a:t>
          </a:r>
          <a:r>
            <a:rPr lang="en-US" dirty="0" err="1"/>
            <a:t>urbana</a:t>
          </a:r>
          <a:r>
            <a:rPr lang="en-US" dirty="0"/>
            <a:t> (188) y rural (212)</a:t>
          </a:r>
        </a:p>
      </dgm:t>
    </dgm:pt>
    <dgm:pt modelId="{A50A9200-BD23-48CF-A1B5-3CF6161EAECD}" type="parTrans" cxnId="{F953467E-597E-4D9A-91CA-7458FAE45B1B}">
      <dgm:prSet/>
      <dgm:spPr/>
      <dgm:t>
        <a:bodyPr/>
        <a:lstStyle/>
        <a:p>
          <a:endParaRPr lang="en-US"/>
        </a:p>
      </dgm:t>
    </dgm:pt>
    <dgm:pt modelId="{A3214E35-22E3-415B-ABF1-4FC2A90F71B3}" type="sibTrans" cxnId="{F953467E-597E-4D9A-91CA-7458FAE45B1B}">
      <dgm:prSet/>
      <dgm:spPr/>
      <dgm:t>
        <a:bodyPr/>
        <a:lstStyle/>
        <a:p>
          <a:endParaRPr lang="en-US"/>
        </a:p>
      </dgm:t>
    </dgm:pt>
    <dgm:pt modelId="{21DABFB4-982A-47A9-A2F6-32154EBA13AB}">
      <dgm:prSet phldrT="[Text]"/>
      <dgm:spPr/>
      <dgm:t>
        <a:bodyPr/>
        <a:lstStyle/>
        <a:p>
          <a:r>
            <a:rPr lang="en-US" dirty="0"/>
            <a:t>Los </a:t>
          </a:r>
          <a:r>
            <a:rPr lang="en-US" dirty="0" err="1"/>
            <a:t>participantes</a:t>
          </a:r>
          <a:r>
            <a:rPr lang="en-US" dirty="0"/>
            <a:t> </a:t>
          </a:r>
          <a:r>
            <a:rPr lang="en-US" dirty="0" err="1"/>
            <a:t>firmaron</a:t>
          </a:r>
          <a:r>
            <a:rPr lang="en-US" dirty="0"/>
            <a:t> </a:t>
          </a:r>
          <a:r>
            <a:rPr lang="en-US" dirty="0" err="1"/>
            <a:t>consentimiento</a:t>
          </a:r>
          <a:r>
            <a:rPr lang="en-US" dirty="0"/>
            <a:t> </a:t>
          </a:r>
          <a:r>
            <a:rPr lang="en-US" dirty="0" err="1"/>
            <a:t>informado</a:t>
          </a:r>
          <a:r>
            <a:rPr lang="en-US" dirty="0"/>
            <a:t> </a:t>
          </a:r>
          <a:r>
            <a:rPr lang="en-US" dirty="0" err="1"/>
            <a:t>previamente</a:t>
          </a:r>
          <a:endParaRPr lang="en-US" dirty="0"/>
        </a:p>
      </dgm:t>
    </dgm:pt>
    <dgm:pt modelId="{06561919-1E62-4B29-B9A5-89EFECB213F7}" type="parTrans" cxnId="{26636A3B-D263-46C5-8B87-2109F6EC63BD}">
      <dgm:prSet/>
      <dgm:spPr/>
      <dgm:t>
        <a:bodyPr/>
        <a:lstStyle/>
        <a:p>
          <a:endParaRPr lang="en-US"/>
        </a:p>
      </dgm:t>
    </dgm:pt>
    <dgm:pt modelId="{51772CB2-84C5-4868-8398-9EB1F769237B}" type="sibTrans" cxnId="{26636A3B-D263-46C5-8B87-2109F6EC63BD}">
      <dgm:prSet/>
      <dgm:spPr/>
      <dgm:t>
        <a:bodyPr/>
        <a:lstStyle/>
        <a:p>
          <a:endParaRPr lang="en-US"/>
        </a:p>
      </dgm:t>
    </dgm:pt>
    <dgm:pt modelId="{FB02FEAA-E5A9-4865-BAC5-A66AFC74BE91}">
      <dgm:prSet phldrT="[Text]"/>
      <dgm:spPr/>
      <dgm:t>
        <a:bodyPr/>
        <a:lstStyle/>
        <a:p>
          <a:r>
            <a:rPr lang="en-US" dirty="0"/>
            <a:t>Proyecto </a:t>
          </a:r>
          <a:r>
            <a:rPr lang="en-US" dirty="0" err="1"/>
            <a:t>aprobado</a:t>
          </a:r>
          <a:r>
            <a:rPr lang="en-US" dirty="0"/>
            <a:t> por </a:t>
          </a:r>
          <a:r>
            <a:rPr lang="es-EC" dirty="0"/>
            <a:t>el Comité de Bioética de Investigación del Área de la Salud de la Universidad de Cuenca.</a:t>
          </a:r>
          <a:r>
            <a:rPr lang="en-US" dirty="0"/>
            <a:t> </a:t>
          </a:r>
        </a:p>
      </dgm:t>
    </dgm:pt>
    <dgm:pt modelId="{89FF1AAF-80D4-401B-B99C-0736BE6E0699}" type="parTrans" cxnId="{B4CB6BD9-4E8E-4587-B77E-A1FCE015B8C7}">
      <dgm:prSet/>
      <dgm:spPr/>
      <dgm:t>
        <a:bodyPr/>
        <a:lstStyle/>
        <a:p>
          <a:endParaRPr lang="en-US"/>
        </a:p>
      </dgm:t>
    </dgm:pt>
    <dgm:pt modelId="{195EB0CE-E62E-4F28-B683-50ACACCF8607}" type="sibTrans" cxnId="{B4CB6BD9-4E8E-4587-B77E-A1FCE015B8C7}">
      <dgm:prSet/>
      <dgm:spPr/>
      <dgm:t>
        <a:bodyPr/>
        <a:lstStyle/>
        <a:p>
          <a:endParaRPr lang="en-US"/>
        </a:p>
      </dgm:t>
    </dgm:pt>
    <dgm:pt modelId="{D050A01D-79B1-42EE-A9E1-8C5B95102494}">
      <dgm:prSet phldrT="[Text]"/>
      <dgm:spPr/>
      <dgm:t>
        <a:bodyPr/>
        <a:lstStyle/>
        <a:p>
          <a:r>
            <a:rPr lang="en-US" dirty="0" err="1"/>
            <a:t>Medidas</a:t>
          </a:r>
          <a:r>
            <a:rPr lang="en-US" dirty="0"/>
            <a:t> </a:t>
          </a:r>
          <a:r>
            <a:rPr lang="en-US" dirty="0" err="1"/>
            <a:t>antropométricas</a:t>
          </a:r>
          <a:r>
            <a:rPr lang="en-US" dirty="0"/>
            <a:t>: peso y </a:t>
          </a:r>
          <a:r>
            <a:rPr lang="en-US" dirty="0" err="1"/>
            <a:t>talla</a:t>
          </a:r>
          <a:endParaRPr lang="en-US" dirty="0"/>
        </a:p>
      </dgm:t>
    </dgm:pt>
    <dgm:pt modelId="{774C336C-4596-4BAB-932C-D76D474E6730}" type="parTrans" cxnId="{234AF671-8A37-4C29-A669-2A05274DFC44}">
      <dgm:prSet/>
      <dgm:spPr/>
      <dgm:t>
        <a:bodyPr/>
        <a:lstStyle/>
        <a:p>
          <a:endParaRPr lang="en-US"/>
        </a:p>
      </dgm:t>
    </dgm:pt>
    <dgm:pt modelId="{15D96C6F-6DEA-4EA3-A7C1-83BAC51A1861}" type="sibTrans" cxnId="{234AF671-8A37-4C29-A669-2A05274DFC44}">
      <dgm:prSet/>
      <dgm:spPr/>
      <dgm:t>
        <a:bodyPr/>
        <a:lstStyle/>
        <a:p>
          <a:endParaRPr lang="en-US"/>
        </a:p>
      </dgm:t>
    </dgm:pt>
    <dgm:pt modelId="{69D409E6-F014-4E4A-8D6B-AA3F11337CE0}">
      <dgm:prSet phldrT="[Text]"/>
      <dgm:spPr/>
      <dgm:t>
        <a:bodyPr/>
        <a:lstStyle/>
        <a:p>
          <a:r>
            <a:rPr lang="es-EC" dirty="0"/>
            <a:t>Encuestas: datos demográficos, seguridad alimentaria, nivel socioeconómico</a:t>
          </a:r>
          <a:endParaRPr lang="en-US" dirty="0"/>
        </a:p>
      </dgm:t>
    </dgm:pt>
    <dgm:pt modelId="{158A576F-2CB5-4F1B-88CD-5DC49F78D776}" type="parTrans" cxnId="{3899C4FD-AA89-43DA-9AB5-ED0BDED22D91}">
      <dgm:prSet/>
      <dgm:spPr/>
      <dgm:t>
        <a:bodyPr/>
        <a:lstStyle/>
        <a:p>
          <a:endParaRPr lang="en-US"/>
        </a:p>
      </dgm:t>
    </dgm:pt>
    <dgm:pt modelId="{62E5FE11-1726-4F94-B0B7-38FD777ED11D}" type="sibTrans" cxnId="{3899C4FD-AA89-43DA-9AB5-ED0BDED22D91}">
      <dgm:prSet/>
      <dgm:spPr/>
      <dgm:t>
        <a:bodyPr/>
        <a:lstStyle/>
        <a:p>
          <a:endParaRPr lang="en-US"/>
        </a:p>
      </dgm:t>
    </dgm:pt>
    <dgm:pt modelId="{4096DC4F-ADB9-40B5-BAE2-32D0FA7ED721}">
      <dgm:prSet phldrT="[Text]"/>
      <dgm:spPr/>
      <dgm:t>
        <a:bodyPr/>
        <a:lstStyle/>
        <a:p>
          <a:r>
            <a:rPr lang="en-US" dirty="0" err="1"/>
            <a:t>Análisis</a:t>
          </a:r>
          <a:r>
            <a:rPr lang="en-US" dirty="0"/>
            <a:t> de </a:t>
          </a:r>
          <a:r>
            <a:rPr lang="en-US" dirty="0" err="1"/>
            <a:t>datos</a:t>
          </a:r>
          <a:r>
            <a:rPr lang="en-US" dirty="0"/>
            <a:t> </a:t>
          </a:r>
        </a:p>
      </dgm:t>
    </dgm:pt>
    <dgm:pt modelId="{3C6C7BAE-7F3B-4EDD-B1C9-4A2C9497F0DA}" type="parTrans" cxnId="{4715D620-C59E-435D-8BF1-7A88F70F4041}">
      <dgm:prSet/>
      <dgm:spPr/>
      <dgm:t>
        <a:bodyPr/>
        <a:lstStyle/>
        <a:p>
          <a:endParaRPr lang="en-US"/>
        </a:p>
      </dgm:t>
    </dgm:pt>
    <dgm:pt modelId="{AEE4334C-9ADF-4F6E-805D-9305EE2EC84B}" type="sibTrans" cxnId="{4715D620-C59E-435D-8BF1-7A88F70F4041}">
      <dgm:prSet/>
      <dgm:spPr/>
      <dgm:t>
        <a:bodyPr/>
        <a:lstStyle/>
        <a:p>
          <a:endParaRPr lang="en-US"/>
        </a:p>
      </dgm:t>
    </dgm:pt>
    <dgm:pt modelId="{7986B4FB-9407-41D7-BA65-D4A6AA2195A3}">
      <dgm:prSet phldrT="[Text]"/>
      <dgm:spPr/>
      <dgm:t>
        <a:bodyPr/>
        <a:lstStyle/>
        <a:p>
          <a:r>
            <a:rPr lang="en-US" dirty="0" err="1"/>
            <a:t>Estadística</a:t>
          </a:r>
          <a:r>
            <a:rPr lang="en-US" dirty="0"/>
            <a:t> </a:t>
          </a:r>
          <a:r>
            <a:rPr lang="en-US" dirty="0" err="1"/>
            <a:t>Descriptiva</a:t>
          </a:r>
          <a:r>
            <a:rPr lang="en-US" dirty="0"/>
            <a:t> y </a:t>
          </a:r>
          <a:r>
            <a:rPr lang="en-US" dirty="0" err="1"/>
            <a:t>análisis</a:t>
          </a:r>
          <a:r>
            <a:rPr lang="en-US" dirty="0"/>
            <a:t> </a:t>
          </a:r>
          <a:r>
            <a:rPr lang="en-US" dirty="0" err="1"/>
            <a:t>bivariado</a:t>
          </a:r>
          <a:r>
            <a:rPr lang="en-US" dirty="0"/>
            <a:t>: SPSS</a:t>
          </a:r>
        </a:p>
      </dgm:t>
    </dgm:pt>
    <dgm:pt modelId="{B0F97075-667E-4738-BA51-CEE9770E9FEC}" type="parTrans" cxnId="{A5BF6CDC-BB97-4F2F-A15A-52A445E70ACD}">
      <dgm:prSet/>
      <dgm:spPr/>
      <dgm:t>
        <a:bodyPr/>
        <a:lstStyle/>
        <a:p>
          <a:endParaRPr lang="en-US"/>
        </a:p>
      </dgm:t>
    </dgm:pt>
    <dgm:pt modelId="{804A7C4D-5826-492F-A4AF-2A59E603F17A}" type="sibTrans" cxnId="{A5BF6CDC-BB97-4F2F-A15A-52A445E70ACD}">
      <dgm:prSet/>
      <dgm:spPr/>
      <dgm:t>
        <a:bodyPr/>
        <a:lstStyle/>
        <a:p>
          <a:endParaRPr lang="en-US"/>
        </a:p>
      </dgm:t>
    </dgm:pt>
    <dgm:pt modelId="{D2355AF7-4AEA-4717-9202-7970C97F0D45}">
      <dgm:prSet phldrT="[Text]"/>
      <dgm:spPr/>
      <dgm:t>
        <a:bodyPr/>
        <a:lstStyle/>
        <a:p>
          <a:r>
            <a:rPr lang="es-EC" dirty="0"/>
            <a:t>Análisis de los derechos constitucionales en relación a la seguridad alimentaria y nutricional enfatizando en las políticas públicas para intervenciones en este grupo etario</a:t>
          </a:r>
          <a:endParaRPr lang="en-US" dirty="0"/>
        </a:p>
      </dgm:t>
    </dgm:pt>
    <dgm:pt modelId="{F2DA7794-B5E6-4EB0-B1AA-E791693557C1}" type="parTrans" cxnId="{32465D36-D465-4345-BA53-D5789A4D1EEF}">
      <dgm:prSet/>
      <dgm:spPr/>
      <dgm:t>
        <a:bodyPr/>
        <a:lstStyle/>
        <a:p>
          <a:endParaRPr lang="en-US"/>
        </a:p>
      </dgm:t>
    </dgm:pt>
    <dgm:pt modelId="{DED1F913-F5B9-4EEE-B1D4-33365715FE88}" type="sibTrans" cxnId="{32465D36-D465-4345-BA53-D5789A4D1EEF}">
      <dgm:prSet/>
      <dgm:spPr/>
      <dgm:t>
        <a:bodyPr/>
        <a:lstStyle/>
        <a:p>
          <a:endParaRPr lang="en-US"/>
        </a:p>
      </dgm:t>
    </dgm:pt>
    <dgm:pt modelId="{895F2661-5876-4589-A279-CB215A69A019}" type="pres">
      <dgm:prSet presAssocID="{D5A1BB70-F9ED-442B-A026-25A56BFAABD5}" presName="Name0" presStyleCnt="0">
        <dgm:presLayoutVars>
          <dgm:dir/>
          <dgm:animLvl val="lvl"/>
          <dgm:resizeHandles val="exact"/>
        </dgm:presLayoutVars>
      </dgm:prSet>
      <dgm:spPr/>
    </dgm:pt>
    <dgm:pt modelId="{B3072C7B-68B0-473C-8AF9-A72E8878CD5B}" type="pres">
      <dgm:prSet presAssocID="{4096DC4F-ADB9-40B5-BAE2-32D0FA7ED721}" presName="boxAndChildren" presStyleCnt="0"/>
      <dgm:spPr/>
    </dgm:pt>
    <dgm:pt modelId="{D2AAB85B-2C15-4CE8-864E-FEA568F034BF}" type="pres">
      <dgm:prSet presAssocID="{4096DC4F-ADB9-40B5-BAE2-32D0FA7ED721}" presName="parentTextBox" presStyleLbl="node1" presStyleIdx="0" presStyleCnt="3"/>
      <dgm:spPr/>
    </dgm:pt>
    <dgm:pt modelId="{3EF38D56-1DAC-4A8E-B179-8D44166C2360}" type="pres">
      <dgm:prSet presAssocID="{4096DC4F-ADB9-40B5-BAE2-32D0FA7ED721}" presName="entireBox" presStyleLbl="node1" presStyleIdx="0" presStyleCnt="3"/>
      <dgm:spPr/>
    </dgm:pt>
    <dgm:pt modelId="{1A0F2040-FEFB-4ABF-A887-F4EC064DB6CD}" type="pres">
      <dgm:prSet presAssocID="{4096DC4F-ADB9-40B5-BAE2-32D0FA7ED721}" presName="descendantBox" presStyleCnt="0"/>
      <dgm:spPr/>
    </dgm:pt>
    <dgm:pt modelId="{9D85CFD2-7874-4AD2-9B7B-143D704F5BAD}" type="pres">
      <dgm:prSet presAssocID="{7986B4FB-9407-41D7-BA65-D4A6AA2195A3}" presName="childTextBox" presStyleLbl="fgAccFollowNode1" presStyleIdx="0" presStyleCnt="6">
        <dgm:presLayoutVars>
          <dgm:bulletEnabled val="1"/>
        </dgm:presLayoutVars>
      </dgm:prSet>
      <dgm:spPr/>
    </dgm:pt>
    <dgm:pt modelId="{DA96E767-F449-4379-B9D1-2C0ABE0AF257}" type="pres">
      <dgm:prSet presAssocID="{D2355AF7-4AEA-4717-9202-7970C97F0D45}" presName="childTextBox" presStyleLbl="fgAccFollowNode1" presStyleIdx="1" presStyleCnt="6">
        <dgm:presLayoutVars>
          <dgm:bulletEnabled val="1"/>
        </dgm:presLayoutVars>
      </dgm:prSet>
      <dgm:spPr/>
    </dgm:pt>
    <dgm:pt modelId="{CF8FD122-3D60-4F3F-A485-4314C9BAB088}" type="pres">
      <dgm:prSet presAssocID="{195EB0CE-E62E-4F28-B683-50ACACCF8607}" presName="sp" presStyleCnt="0"/>
      <dgm:spPr/>
    </dgm:pt>
    <dgm:pt modelId="{F1B6C728-C1A3-404F-B1B5-E76834B6CD4A}" type="pres">
      <dgm:prSet presAssocID="{FB02FEAA-E5A9-4865-BAC5-A66AFC74BE91}" presName="arrowAndChildren" presStyleCnt="0"/>
      <dgm:spPr/>
    </dgm:pt>
    <dgm:pt modelId="{955BC4F3-103F-470F-9B9F-99521DD2DB17}" type="pres">
      <dgm:prSet presAssocID="{FB02FEAA-E5A9-4865-BAC5-A66AFC74BE91}" presName="parentTextArrow" presStyleLbl="node1" presStyleIdx="0" presStyleCnt="3"/>
      <dgm:spPr/>
    </dgm:pt>
    <dgm:pt modelId="{778D9A46-39CA-44FC-9676-F19BF2FC0130}" type="pres">
      <dgm:prSet presAssocID="{FB02FEAA-E5A9-4865-BAC5-A66AFC74BE91}" presName="arrow" presStyleLbl="node1" presStyleIdx="1" presStyleCnt="3"/>
      <dgm:spPr/>
    </dgm:pt>
    <dgm:pt modelId="{4202D9CC-713E-4DC6-A2FB-DC4D3E08A967}" type="pres">
      <dgm:prSet presAssocID="{FB02FEAA-E5A9-4865-BAC5-A66AFC74BE91}" presName="descendantArrow" presStyleCnt="0"/>
      <dgm:spPr/>
    </dgm:pt>
    <dgm:pt modelId="{D19A9754-AEE5-422F-8334-1329EC98E0AB}" type="pres">
      <dgm:prSet presAssocID="{D050A01D-79B1-42EE-A9E1-8C5B95102494}" presName="childTextArrow" presStyleLbl="fgAccFollowNode1" presStyleIdx="2" presStyleCnt="6">
        <dgm:presLayoutVars>
          <dgm:bulletEnabled val="1"/>
        </dgm:presLayoutVars>
      </dgm:prSet>
      <dgm:spPr/>
    </dgm:pt>
    <dgm:pt modelId="{11781EAE-B88F-4810-8B94-D1C33681CF3D}" type="pres">
      <dgm:prSet presAssocID="{69D409E6-F014-4E4A-8D6B-AA3F11337CE0}" presName="childTextArrow" presStyleLbl="fgAccFollowNode1" presStyleIdx="3" presStyleCnt="6">
        <dgm:presLayoutVars>
          <dgm:bulletEnabled val="1"/>
        </dgm:presLayoutVars>
      </dgm:prSet>
      <dgm:spPr/>
    </dgm:pt>
    <dgm:pt modelId="{1DA52403-B6E1-412E-B347-500A6A7E5B55}" type="pres">
      <dgm:prSet presAssocID="{7860CB40-8FDC-4646-8E85-ADFEACD7273C}" presName="sp" presStyleCnt="0"/>
      <dgm:spPr/>
    </dgm:pt>
    <dgm:pt modelId="{17DE3769-BDDE-49F4-9B27-55AFC106E925}" type="pres">
      <dgm:prSet presAssocID="{85F73CAD-D73F-4585-9FE1-EAB56EAB84F3}" presName="arrowAndChildren" presStyleCnt="0"/>
      <dgm:spPr/>
    </dgm:pt>
    <dgm:pt modelId="{29D6AF6A-E6E7-464E-AFEB-B21B4298EFA8}" type="pres">
      <dgm:prSet presAssocID="{85F73CAD-D73F-4585-9FE1-EAB56EAB84F3}" presName="parentTextArrow" presStyleLbl="node1" presStyleIdx="1" presStyleCnt="3"/>
      <dgm:spPr/>
    </dgm:pt>
    <dgm:pt modelId="{FC198A8F-D4FE-4FD1-9E46-A7869B29F7FA}" type="pres">
      <dgm:prSet presAssocID="{85F73CAD-D73F-4585-9FE1-EAB56EAB84F3}" presName="arrow" presStyleLbl="node1" presStyleIdx="2" presStyleCnt="3" custLinFactNeighborX="-109" custLinFactNeighborY="-47"/>
      <dgm:spPr/>
    </dgm:pt>
    <dgm:pt modelId="{CFE29980-E3FB-4DB0-80A8-2456713B8A51}" type="pres">
      <dgm:prSet presAssocID="{85F73CAD-D73F-4585-9FE1-EAB56EAB84F3}" presName="descendantArrow" presStyleCnt="0"/>
      <dgm:spPr/>
    </dgm:pt>
    <dgm:pt modelId="{13B403B4-4060-442B-939C-791AFDE34588}" type="pres">
      <dgm:prSet presAssocID="{A975DD7F-ECAD-472E-8D23-D289BA60586B}" presName="childTextArrow" presStyleLbl="fgAccFollowNode1" presStyleIdx="4" presStyleCnt="6">
        <dgm:presLayoutVars>
          <dgm:bulletEnabled val="1"/>
        </dgm:presLayoutVars>
      </dgm:prSet>
      <dgm:spPr/>
    </dgm:pt>
    <dgm:pt modelId="{A997C88E-2868-4FA3-B40F-FDC25B1D206E}" type="pres">
      <dgm:prSet presAssocID="{21DABFB4-982A-47A9-A2F6-32154EBA13AB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2043FD18-EB6E-490D-A06B-36E84FC59B25}" type="presOf" srcId="{A975DD7F-ECAD-472E-8D23-D289BA60586B}" destId="{13B403B4-4060-442B-939C-791AFDE34588}" srcOrd="0" destOrd="0" presId="urn:microsoft.com/office/officeart/2005/8/layout/process4"/>
    <dgm:cxn modelId="{4715D620-C59E-435D-8BF1-7A88F70F4041}" srcId="{D5A1BB70-F9ED-442B-A026-25A56BFAABD5}" destId="{4096DC4F-ADB9-40B5-BAE2-32D0FA7ED721}" srcOrd="2" destOrd="0" parTransId="{3C6C7BAE-7F3B-4EDD-B1C9-4A2C9497F0DA}" sibTransId="{AEE4334C-9ADF-4F6E-805D-9305EE2EC84B}"/>
    <dgm:cxn modelId="{F6AEE732-C149-4D94-A0BF-7DAC075DE38B}" type="presOf" srcId="{69D409E6-F014-4E4A-8D6B-AA3F11337CE0}" destId="{11781EAE-B88F-4810-8B94-D1C33681CF3D}" srcOrd="0" destOrd="0" presId="urn:microsoft.com/office/officeart/2005/8/layout/process4"/>
    <dgm:cxn modelId="{32465D36-D465-4345-BA53-D5789A4D1EEF}" srcId="{4096DC4F-ADB9-40B5-BAE2-32D0FA7ED721}" destId="{D2355AF7-4AEA-4717-9202-7970C97F0D45}" srcOrd="1" destOrd="0" parTransId="{F2DA7794-B5E6-4EB0-B1AA-E791693557C1}" sibTransId="{DED1F913-F5B9-4EEE-B1D4-33365715FE88}"/>
    <dgm:cxn modelId="{3C770A3A-6C66-497A-90CF-23B0D1CDEA08}" srcId="{D5A1BB70-F9ED-442B-A026-25A56BFAABD5}" destId="{85F73CAD-D73F-4585-9FE1-EAB56EAB84F3}" srcOrd="0" destOrd="0" parTransId="{59F402C9-5B5D-4700-A6AA-59234198B702}" sibTransId="{7860CB40-8FDC-4646-8E85-ADFEACD7273C}"/>
    <dgm:cxn modelId="{26636A3B-D263-46C5-8B87-2109F6EC63BD}" srcId="{85F73CAD-D73F-4585-9FE1-EAB56EAB84F3}" destId="{21DABFB4-982A-47A9-A2F6-32154EBA13AB}" srcOrd="1" destOrd="0" parTransId="{06561919-1E62-4B29-B9A5-89EFECB213F7}" sibTransId="{51772CB2-84C5-4868-8398-9EB1F769237B}"/>
    <dgm:cxn modelId="{A1AFCE60-2788-4ADE-B40B-21CBF7F09736}" type="presOf" srcId="{FB02FEAA-E5A9-4865-BAC5-A66AFC74BE91}" destId="{778D9A46-39CA-44FC-9676-F19BF2FC0130}" srcOrd="1" destOrd="0" presId="urn:microsoft.com/office/officeart/2005/8/layout/process4"/>
    <dgm:cxn modelId="{00000844-618B-470D-AE1A-CEE427DD87B1}" type="presOf" srcId="{D2355AF7-4AEA-4717-9202-7970C97F0D45}" destId="{DA96E767-F449-4379-B9D1-2C0ABE0AF257}" srcOrd="0" destOrd="0" presId="urn:microsoft.com/office/officeart/2005/8/layout/process4"/>
    <dgm:cxn modelId="{4C2C3768-2F8A-418E-BC34-6003326DA5BE}" type="presOf" srcId="{D050A01D-79B1-42EE-A9E1-8C5B95102494}" destId="{D19A9754-AEE5-422F-8334-1329EC98E0AB}" srcOrd="0" destOrd="0" presId="urn:microsoft.com/office/officeart/2005/8/layout/process4"/>
    <dgm:cxn modelId="{1D67A24F-EA37-465C-9661-3EF7FA28F078}" type="presOf" srcId="{4096DC4F-ADB9-40B5-BAE2-32D0FA7ED721}" destId="{3EF38D56-1DAC-4A8E-B179-8D44166C2360}" srcOrd="1" destOrd="0" presId="urn:microsoft.com/office/officeart/2005/8/layout/process4"/>
    <dgm:cxn modelId="{234AF671-8A37-4C29-A669-2A05274DFC44}" srcId="{FB02FEAA-E5A9-4865-BAC5-A66AFC74BE91}" destId="{D050A01D-79B1-42EE-A9E1-8C5B95102494}" srcOrd="0" destOrd="0" parTransId="{774C336C-4596-4BAB-932C-D76D474E6730}" sibTransId="{15D96C6F-6DEA-4EA3-A7C1-83BAC51A1861}"/>
    <dgm:cxn modelId="{11C29E55-3257-493E-B516-ABCAD6B36ED9}" type="presOf" srcId="{7986B4FB-9407-41D7-BA65-D4A6AA2195A3}" destId="{9D85CFD2-7874-4AD2-9B7B-143D704F5BAD}" srcOrd="0" destOrd="0" presId="urn:microsoft.com/office/officeart/2005/8/layout/process4"/>
    <dgm:cxn modelId="{285E687D-5309-40CF-83FF-70E3DDA44D22}" type="presOf" srcId="{4096DC4F-ADB9-40B5-BAE2-32D0FA7ED721}" destId="{D2AAB85B-2C15-4CE8-864E-FEA568F034BF}" srcOrd="0" destOrd="0" presId="urn:microsoft.com/office/officeart/2005/8/layout/process4"/>
    <dgm:cxn modelId="{F953467E-597E-4D9A-91CA-7458FAE45B1B}" srcId="{85F73CAD-D73F-4585-9FE1-EAB56EAB84F3}" destId="{A975DD7F-ECAD-472E-8D23-D289BA60586B}" srcOrd="0" destOrd="0" parTransId="{A50A9200-BD23-48CF-A1B5-3CF6161EAECD}" sibTransId="{A3214E35-22E3-415B-ABF1-4FC2A90F71B3}"/>
    <dgm:cxn modelId="{BF1295AF-304B-43CF-BF0C-6ECA38F5317C}" type="presOf" srcId="{85F73CAD-D73F-4585-9FE1-EAB56EAB84F3}" destId="{29D6AF6A-E6E7-464E-AFEB-B21B4298EFA8}" srcOrd="0" destOrd="0" presId="urn:microsoft.com/office/officeart/2005/8/layout/process4"/>
    <dgm:cxn modelId="{03DEB9B3-1BFA-48FB-8839-2464ED0E0D0C}" type="presOf" srcId="{FB02FEAA-E5A9-4865-BAC5-A66AFC74BE91}" destId="{955BC4F3-103F-470F-9B9F-99521DD2DB17}" srcOrd="0" destOrd="0" presId="urn:microsoft.com/office/officeart/2005/8/layout/process4"/>
    <dgm:cxn modelId="{346BB8D4-707A-4257-91B2-A3761674F185}" type="presOf" srcId="{D5A1BB70-F9ED-442B-A026-25A56BFAABD5}" destId="{895F2661-5876-4589-A279-CB215A69A019}" srcOrd="0" destOrd="0" presId="urn:microsoft.com/office/officeart/2005/8/layout/process4"/>
    <dgm:cxn modelId="{B4CB6BD9-4E8E-4587-B77E-A1FCE015B8C7}" srcId="{D5A1BB70-F9ED-442B-A026-25A56BFAABD5}" destId="{FB02FEAA-E5A9-4865-BAC5-A66AFC74BE91}" srcOrd="1" destOrd="0" parTransId="{89FF1AAF-80D4-401B-B99C-0736BE6E0699}" sibTransId="{195EB0CE-E62E-4F28-B683-50ACACCF8607}"/>
    <dgm:cxn modelId="{A5BF6CDC-BB97-4F2F-A15A-52A445E70ACD}" srcId="{4096DC4F-ADB9-40B5-BAE2-32D0FA7ED721}" destId="{7986B4FB-9407-41D7-BA65-D4A6AA2195A3}" srcOrd="0" destOrd="0" parTransId="{B0F97075-667E-4738-BA51-CEE9770E9FEC}" sibTransId="{804A7C4D-5826-492F-A4AF-2A59E603F17A}"/>
    <dgm:cxn modelId="{80F377E1-722A-4E08-83D6-C0955A38E74F}" type="presOf" srcId="{85F73CAD-D73F-4585-9FE1-EAB56EAB84F3}" destId="{FC198A8F-D4FE-4FD1-9E46-A7869B29F7FA}" srcOrd="1" destOrd="0" presId="urn:microsoft.com/office/officeart/2005/8/layout/process4"/>
    <dgm:cxn modelId="{AF6ECAF3-C0E8-4C55-B14A-0B36BC35B2FC}" type="presOf" srcId="{21DABFB4-982A-47A9-A2F6-32154EBA13AB}" destId="{A997C88E-2868-4FA3-B40F-FDC25B1D206E}" srcOrd="0" destOrd="0" presId="urn:microsoft.com/office/officeart/2005/8/layout/process4"/>
    <dgm:cxn modelId="{3899C4FD-AA89-43DA-9AB5-ED0BDED22D91}" srcId="{FB02FEAA-E5A9-4865-BAC5-A66AFC74BE91}" destId="{69D409E6-F014-4E4A-8D6B-AA3F11337CE0}" srcOrd="1" destOrd="0" parTransId="{158A576F-2CB5-4F1B-88CD-5DC49F78D776}" sibTransId="{62E5FE11-1726-4F94-B0B7-38FD777ED11D}"/>
    <dgm:cxn modelId="{6623C5EE-185F-47DA-968A-E67EF2556904}" type="presParOf" srcId="{895F2661-5876-4589-A279-CB215A69A019}" destId="{B3072C7B-68B0-473C-8AF9-A72E8878CD5B}" srcOrd="0" destOrd="0" presId="urn:microsoft.com/office/officeart/2005/8/layout/process4"/>
    <dgm:cxn modelId="{AEF6237F-5458-47E1-9CB8-1A37010D9800}" type="presParOf" srcId="{B3072C7B-68B0-473C-8AF9-A72E8878CD5B}" destId="{D2AAB85B-2C15-4CE8-864E-FEA568F034BF}" srcOrd="0" destOrd="0" presId="urn:microsoft.com/office/officeart/2005/8/layout/process4"/>
    <dgm:cxn modelId="{B5A12272-EC30-474F-B2DD-F506398CB732}" type="presParOf" srcId="{B3072C7B-68B0-473C-8AF9-A72E8878CD5B}" destId="{3EF38D56-1DAC-4A8E-B179-8D44166C2360}" srcOrd="1" destOrd="0" presId="urn:microsoft.com/office/officeart/2005/8/layout/process4"/>
    <dgm:cxn modelId="{DBEFCC8B-2E8B-409C-ACC1-C4A230D169DC}" type="presParOf" srcId="{B3072C7B-68B0-473C-8AF9-A72E8878CD5B}" destId="{1A0F2040-FEFB-4ABF-A887-F4EC064DB6CD}" srcOrd="2" destOrd="0" presId="urn:microsoft.com/office/officeart/2005/8/layout/process4"/>
    <dgm:cxn modelId="{EC1CDC89-01E0-4944-A04C-F4E3DB10DD33}" type="presParOf" srcId="{1A0F2040-FEFB-4ABF-A887-F4EC064DB6CD}" destId="{9D85CFD2-7874-4AD2-9B7B-143D704F5BAD}" srcOrd="0" destOrd="0" presId="urn:microsoft.com/office/officeart/2005/8/layout/process4"/>
    <dgm:cxn modelId="{1C144E5B-DDC4-40DA-9B9C-2CE9987A41C6}" type="presParOf" srcId="{1A0F2040-FEFB-4ABF-A887-F4EC064DB6CD}" destId="{DA96E767-F449-4379-B9D1-2C0ABE0AF257}" srcOrd="1" destOrd="0" presId="urn:microsoft.com/office/officeart/2005/8/layout/process4"/>
    <dgm:cxn modelId="{31959BF1-0FAD-457B-85CC-E4C96853B0B0}" type="presParOf" srcId="{895F2661-5876-4589-A279-CB215A69A019}" destId="{CF8FD122-3D60-4F3F-A485-4314C9BAB088}" srcOrd="1" destOrd="0" presId="urn:microsoft.com/office/officeart/2005/8/layout/process4"/>
    <dgm:cxn modelId="{88CD8985-50F4-4CD7-B3E5-BA1B4DA6CA76}" type="presParOf" srcId="{895F2661-5876-4589-A279-CB215A69A019}" destId="{F1B6C728-C1A3-404F-B1B5-E76834B6CD4A}" srcOrd="2" destOrd="0" presId="urn:microsoft.com/office/officeart/2005/8/layout/process4"/>
    <dgm:cxn modelId="{D3E86DD7-A526-410D-B7B2-9BAE9F43ACF7}" type="presParOf" srcId="{F1B6C728-C1A3-404F-B1B5-E76834B6CD4A}" destId="{955BC4F3-103F-470F-9B9F-99521DD2DB17}" srcOrd="0" destOrd="0" presId="urn:microsoft.com/office/officeart/2005/8/layout/process4"/>
    <dgm:cxn modelId="{199FB879-296C-498A-9D3D-058C59BEA18B}" type="presParOf" srcId="{F1B6C728-C1A3-404F-B1B5-E76834B6CD4A}" destId="{778D9A46-39CA-44FC-9676-F19BF2FC0130}" srcOrd="1" destOrd="0" presId="urn:microsoft.com/office/officeart/2005/8/layout/process4"/>
    <dgm:cxn modelId="{938551E8-CF6B-486A-9609-B49E7A009DD6}" type="presParOf" srcId="{F1B6C728-C1A3-404F-B1B5-E76834B6CD4A}" destId="{4202D9CC-713E-4DC6-A2FB-DC4D3E08A967}" srcOrd="2" destOrd="0" presId="urn:microsoft.com/office/officeart/2005/8/layout/process4"/>
    <dgm:cxn modelId="{4599A23E-710A-43AA-A96B-1D3CE12A0B8D}" type="presParOf" srcId="{4202D9CC-713E-4DC6-A2FB-DC4D3E08A967}" destId="{D19A9754-AEE5-422F-8334-1329EC98E0AB}" srcOrd="0" destOrd="0" presId="urn:microsoft.com/office/officeart/2005/8/layout/process4"/>
    <dgm:cxn modelId="{086E588F-30FF-45AB-824C-9CC0E5C5AF03}" type="presParOf" srcId="{4202D9CC-713E-4DC6-A2FB-DC4D3E08A967}" destId="{11781EAE-B88F-4810-8B94-D1C33681CF3D}" srcOrd="1" destOrd="0" presId="urn:microsoft.com/office/officeart/2005/8/layout/process4"/>
    <dgm:cxn modelId="{B8A40A58-7C2C-41E3-95C2-A9719FE3204D}" type="presParOf" srcId="{895F2661-5876-4589-A279-CB215A69A019}" destId="{1DA52403-B6E1-412E-B347-500A6A7E5B55}" srcOrd="3" destOrd="0" presId="urn:microsoft.com/office/officeart/2005/8/layout/process4"/>
    <dgm:cxn modelId="{55A70258-F03A-4794-97F3-F154AB9DD284}" type="presParOf" srcId="{895F2661-5876-4589-A279-CB215A69A019}" destId="{17DE3769-BDDE-49F4-9B27-55AFC106E925}" srcOrd="4" destOrd="0" presId="urn:microsoft.com/office/officeart/2005/8/layout/process4"/>
    <dgm:cxn modelId="{A35E19A5-54E0-4A79-871C-BA7B1FE70A56}" type="presParOf" srcId="{17DE3769-BDDE-49F4-9B27-55AFC106E925}" destId="{29D6AF6A-E6E7-464E-AFEB-B21B4298EFA8}" srcOrd="0" destOrd="0" presId="urn:microsoft.com/office/officeart/2005/8/layout/process4"/>
    <dgm:cxn modelId="{0044F2B0-AB7B-47DF-A664-9B0FB146085B}" type="presParOf" srcId="{17DE3769-BDDE-49F4-9B27-55AFC106E925}" destId="{FC198A8F-D4FE-4FD1-9E46-A7869B29F7FA}" srcOrd="1" destOrd="0" presId="urn:microsoft.com/office/officeart/2005/8/layout/process4"/>
    <dgm:cxn modelId="{27ED4CD9-48CD-4213-A2C8-929E0A4FAD4C}" type="presParOf" srcId="{17DE3769-BDDE-49F4-9B27-55AFC106E925}" destId="{CFE29980-E3FB-4DB0-80A8-2456713B8A51}" srcOrd="2" destOrd="0" presId="urn:microsoft.com/office/officeart/2005/8/layout/process4"/>
    <dgm:cxn modelId="{51D78EC1-0C17-4736-83D8-0B1E3E64D94E}" type="presParOf" srcId="{CFE29980-E3FB-4DB0-80A8-2456713B8A51}" destId="{13B403B4-4060-442B-939C-791AFDE34588}" srcOrd="0" destOrd="0" presId="urn:microsoft.com/office/officeart/2005/8/layout/process4"/>
    <dgm:cxn modelId="{377B0C62-8B49-4C7E-B110-855B2EC32781}" type="presParOf" srcId="{CFE29980-E3FB-4DB0-80A8-2456713B8A51}" destId="{A997C88E-2868-4FA3-B40F-FDC25B1D206E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38D56-1DAC-4A8E-B179-8D44166C2360}">
      <dsp:nvSpPr>
        <dsp:cNvPr id="0" name=""/>
        <dsp:cNvSpPr/>
      </dsp:nvSpPr>
      <dsp:spPr>
        <a:xfrm>
          <a:off x="0" y="4078917"/>
          <a:ext cx="8128000" cy="13387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Análisis</a:t>
          </a:r>
          <a:r>
            <a:rPr lang="en-US" sz="1700" kern="1200" dirty="0"/>
            <a:t> de </a:t>
          </a:r>
          <a:r>
            <a:rPr lang="en-US" sz="1700" kern="1200" dirty="0" err="1"/>
            <a:t>datos</a:t>
          </a:r>
          <a:r>
            <a:rPr lang="en-US" sz="1700" kern="1200" dirty="0"/>
            <a:t> </a:t>
          </a:r>
        </a:p>
      </dsp:txBody>
      <dsp:txXfrm>
        <a:off x="0" y="4078917"/>
        <a:ext cx="8128000" cy="722947"/>
      </dsp:txXfrm>
    </dsp:sp>
    <dsp:sp modelId="{9D85CFD2-7874-4AD2-9B7B-143D704F5BAD}">
      <dsp:nvSpPr>
        <dsp:cNvPr id="0" name=""/>
        <dsp:cNvSpPr/>
      </dsp:nvSpPr>
      <dsp:spPr>
        <a:xfrm>
          <a:off x="0" y="4775089"/>
          <a:ext cx="4064000" cy="6158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Estadística</a:t>
          </a:r>
          <a:r>
            <a:rPr lang="en-US" sz="1200" kern="1200" dirty="0"/>
            <a:t> </a:t>
          </a:r>
          <a:r>
            <a:rPr lang="en-US" sz="1200" kern="1200" dirty="0" err="1"/>
            <a:t>Descriptiva</a:t>
          </a:r>
          <a:r>
            <a:rPr lang="en-US" sz="1200" kern="1200" dirty="0"/>
            <a:t> y </a:t>
          </a:r>
          <a:r>
            <a:rPr lang="en-US" sz="1200" kern="1200" dirty="0" err="1"/>
            <a:t>análisis</a:t>
          </a:r>
          <a:r>
            <a:rPr lang="en-US" sz="1200" kern="1200" dirty="0"/>
            <a:t> </a:t>
          </a:r>
          <a:r>
            <a:rPr lang="en-US" sz="1200" kern="1200" dirty="0" err="1"/>
            <a:t>bivariado</a:t>
          </a:r>
          <a:r>
            <a:rPr lang="en-US" sz="1200" kern="1200" dirty="0"/>
            <a:t>: SPSS</a:t>
          </a:r>
        </a:p>
      </dsp:txBody>
      <dsp:txXfrm>
        <a:off x="0" y="4775089"/>
        <a:ext cx="4064000" cy="615844"/>
      </dsp:txXfrm>
    </dsp:sp>
    <dsp:sp modelId="{DA96E767-F449-4379-B9D1-2C0ABE0AF257}">
      <dsp:nvSpPr>
        <dsp:cNvPr id="0" name=""/>
        <dsp:cNvSpPr/>
      </dsp:nvSpPr>
      <dsp:spPr>
        <a:xfrm>
          <a:off x="4064000" y="4775089"/>
          <a:ext cx="4064000" cy="6158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Análisis de los derechos constitucionales en relación a la seguridad alimentaria y nutricional enfatizando en las políticas públicas para intervenciones en este grupo etario</a:t>
          </a:r>
          <a:endParaRPr lang="en-US" sz="1200" kern="1200" dirty="0"/>
        </a:p>
      </dsp:txBody>
      <dsp:txXfrm>
        <a:off x="4064000" y="4775089"/>
        <a:ext cx="4064000" cy="615844"/>
      </dsp:txXfrm>
    </dsp:sp>
    <dsp:sp modelId="{778D9A46-39CA-44FC-9676-F19BF2FC0130}">
      <dsp:nvSpPr>
        <dsp:cNvPr id="0" name=""/>
        <dsp:cNvSpPr/>
      </dsp:nvSpPr>
      <dsp:spPr>
        <a:xfrm rot="10800000">
          <a:off x="0" y="2039937"/>
          <a:ext cx="8128000" cy="205906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Proyecto </a:t>
          </a:r>
          <a:r>
            <a:rPr lang="en-US" sz="1700" kern="1200" dirty="0" err="1"/>
            <a:t>aprobado</a:t>
          </a:r>
          <a:r>
            <a:rPr lang="en-US" sz="1700" kern="1200" dirty="0"/>
            <a:t> por </a:t>
          </a:r>
          <a:r>
            <a:rPr lang="es-EC" sz="1700" kern="1200" dirty="0"/>
            <a:t>el Comité de Bioética de Investigación del Área de la Salud de la Universidad de Cuenca.</a:t>
          </a:r>
          <a:r>
            <a:rPr lang="en-US" sz="1700" kern="1200" dirty="0"/>
            <a:t> </a:t>
          </a:r>
        </a:p>
      </dsp:txBody>
      <dsp:txXfrm rot="-10800000">
        <a:off x="0" y="2039937"/>
        <a:ext cx="8128000" cy="722730"/>
      </dsp:txXfrm>
    </dsp:sp>
    <dsp:sp modelId="{D19A9754-AEE5-422F-8334-1329EC98E0AB}">
      <dsp:nvSpPr>
        <dsp:cNvPr id="0" name=""/>
        <dsp:cNvSpPr/>
      </dsp:nvSpPr>
      <dsp:spPr>
        <a:xfrm>
          <a:off x="0" y="2762668"/>
          <a:ext cx="4064000" cy="6156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Medidas</a:t>
          </a:r>
          <a:r>
            <a:rPr lang="en-US" sz="1200" kern="1200" dirty="0"/>
            <a:t> </a:t>
          </a:r>
          <a:r>
            <a:rPr lang="en-US" sz="1200" kern="1200" dirty="0" err="1"/>
            <a:t>antropométricas</a:t>
          </a:r>
          <a:r>
            <a:rPr lang="en-US" sz="1200" kern="1200" dirty="0"/>
            <a:t>: peso y </a:t>
          </a:r>
          <a:r>
            <a:rPr lang="en-US" sz="1200" kern="1200" dirty="0" err="1"/>
            <a:t>talla</a:t>
          </a:r>
          <a:endParaRPr lang="en-US" sz="1200" kern="1200" dirty="0"/>
        </a:p>
      </dsp:txBody>
      <dsp:txXfrm>
        <a:off x="0" y="2762668"/>
        <a:ext cx="4064000" cy="615659"/>
      </dsp:txXfrm>
    </dsp:sp>
    <dsp:sp modelId="{11781EAE-B88F-4810-8B94-D1C33681CF3D}">
      <dsp:nvSpPr>
        <dsp:cNvPr id="0" name=""/>
        <dsp:cNvSpPr/>
      </dsp:nvSpPr>
      <dsp:spPr>
        <a:xfrm>
          <a:off x="4064000" y="2762668"/>
          <a:ext cx="4064000" cy="6156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Encuestas: datos demográficos, seguridad alimentaria, nivel socioeconómico</a:t>
          </a:r>
          <a:endParaRPr lang="en-US" sz="1200" kern="1200" dirty="0"/>
        </a:p>
      </dsp:txBody>
      <dsp:txXfrm>
        <a:off x="4064000" y="2762668"/>
        <a:ext cx="4064000" cy="615659"/>
      </dsp:txXfrm>
    </dsp:sp>
    <dsp:sp modelId="{FC198A8F-D4FE-4FD1-9E46-A7869B29F7FA}">
      <dsp:nvSpPr>
        <dsp:cNvPr id="0" name=""/>
        <dsp:cNvSpPr/>
      </dsp:nvSpPr>
      <dsp:spPr>
        <a:xfrm rot="10800000">
          <a:off x="0" y="0"/>
          <a:ext cx="8128000" cy="205906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Estudio</a:t>
          </a:r>
          <a:r>
            <a:rPr lang="en-US" sz="1700" kern="1200" dirty="0"/>
            <a:t> de </a:t>
          </a:r>
          <a:r>
            <a:rPr lang="en-US" sz="1700" kern="1200" dirty="0" err="1"/>
            <a:t>corte</a:t>
          </a:r>
          <a:r>
            <a:rPr lang="en-US" sz="1700" kern="1200" dirty="0"/>
            <a:t> transversal</a:t>
          </a:r>
        </a:p>
      </dsp:txBody>
      <dsp:txXfrm rot="-10800000">
        <a:off x="0" y="0"/>
        <a:ext cx="8128000" cy="722730"/>
      </dsp:txXfrm>
    </dsp:sp>
    <dsp:sp modelId="{13B403B4-4060-442B-939C-791AFDE34588}">
      <dsp:nvSpPr>
        <dsp:cNvPr id="0" name=""/>
        <dsp:cNvSpPr/>
      </dsp:nvSpPr>
      <dsp:spPr>
        <a:xfrm>
          <a:off x="0" y="723688"/>
          <a:ext cx="4064000" cy="6156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400 </a:t>
          </a:r>
          <a:r>
            <a:rPr lang="en-US" sz="1200" kern="1200" dirty="0" err="1"/>
            <a:t>adultos</a:t>
          </a:r>
          <a:r>
            <a:rPr lang="en-US" sz="1200" kern="1200" dirty="0"/>
            <a:t> de zona </a:t>
          </a:r>
          <a:r>
            <a:rPr lang="en-US" sz="1200" kern="1200" dirty="0" err="1"/>
            <a:t>urbana</a:t>
          </a:r>
          <a:r>
            <a:rPr lang="en-US" sz="1200" kern="1200" dirty="0"/>
            <a:t> (188) y rural (212)</a:t>
          </a:r>
        </a:p>
      </dsp:txBody>
      <dsp:txXfrm>
        <a:off x="0" y="723688"/>
        <a:ext cx="4064000" cy="615659"/>
      </dsp:txXfrm>
    </dsp:sp>
    <dsp:sp modelId="{A997C88E-2868-4FA3-B40F-FDC25B1D206E}">
      <dsp:nvSpPr>
        <dsp:cNvPr id="0" name=""/>
        <dsp:cNvSpPr/>
      </dsp:nvSpPr>
      <dsp:spPr>
        <a:xfrm>
          <a:off x="4064000" y="723688"/>
          <a:ext cx="4064000" cy="6156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Los </a:t>
          </a:r>
          <a:r>
            <a:rPr lang="en-US" sz="1200" kern="1200" dirty="0" err="1"/>
            <a:t>participantes</a:t>
          </a:r>
          <a:r>
            <a:rPr lang="en-US" sz="1200" kern="1200" dirty="0"/>
            <a:t> </a:t>
          </a:r>
          <a:r>
            <a:rPr lang="en-US" sz="1200" kern="1200" dirty="0" err="1"/>
            <a:t>firmaron</a:t>
          </a:r>
          <a:r>
            <a:rPr lang="en-US" sz="1200" kern="1200" dirty="0"/>
            <a:t> </a:t>
          </a:r>
          <a:r>
            <a:rPr lang="en-US" sz="1200" kern="1200" dirty="0" err="1"/>
            <a:t>consentimiento</a:t>
          </a:r>
          <a:r>
            <a:rPr lang="en-US" sz="1200" kern="1200" dirty="0"/>
            <a:t> </a:t>
          </a:r>
          <a:r>
            <a:rPr lang="en-US" sz="1200" kern="1200" dirty="0" err="1"/>
            <a:t>informado</a:t>
          </a:r>
          <a:r>
            <a:rPr lang="en-US" sz="1200" kern="1200" dirty="0"/>
            <a:t> </a:t>
          </a:r>
          <a:r>
            <a:rPr lang="en-US" sz="1200" kern="1200" dirty="0" err="1"/>
            <a:t>previamente</a:t>
          </a:r>
          <a:endParaRPr lang="en-US" sz="1200" kern="1200" dirty="0"/>
        </a:p>
      </dsp:txBody>
      <dsp:txXfrm>
        <a:off x="4064000" y="723688"/>
        <a:ext cx="4064000" cy="615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0FB22-4EA6-4DF5-8EB9-4A9D4605A99A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FCCAE-E50B-4E3B-91C9-304A560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7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dirty="0"/>
              <a:t> el número de adultos mayores y la situación socioeconómica hacen que los programas orientados a la seguridad alimentaria y nutrición de los adultos mayores sea insuficiente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FCCAE-E50B-4E3B-91C9-304A5606C8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65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64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39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2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35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06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225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10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9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346C-96D5-D042-9681-6A12B47C2E53}" type="datetimeFigureOut">
              <a:rPr lang="es-CL" smtClean="0"/>
              <a:t>03-09-2021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4D4B-B693-9442-A931-7F1332A5AC59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9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E16BB1-B096-E844-8CE4-3FF9BE23C0CC}"/>
              </a:ext>
            </a:extLst>
          </p:cNvPr>
          <p:cNvSpPr txBox="1">
            <a:spLocks/>
          </p:cNvSpPr>
          <p:nvPr/>
        </p:nvSpPr>
        <p:spPr>
          <a:xfrm>
            <a:off x="939182" y="3192088"/>
            <a:ext cx="8512389" cy="14074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C" b="1" dirty="0"/>
              <a:t>Seguridad alimentaria y situación nutricional en el marco de los derechos constitucionales y humanos de los adultos mayores en el Ecuador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569" y="5685905"/>
            <a:ext cx="82061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Dra. Victoria Abril Ulloa MSc. PhD.</a:t>
            </a:r>
          </a:p>
          <a:p>
            <a:r>
              <a:rPr lang="en-US" dirty="0" err="1"/>
              <a:t>Investigadora</a:t>
            </a:r>
            <a:r>
              <a:rPr lang="en-US" dirty="0"/>
              <a:t> – </a:t>
            </a:r>
            <a:r>
              <a:rPr lang="en-US" dirty="0" err="1"/>
              <a:t>docente</a:t>
            </a:r>
            <a:r>
              <a:rPr lang="en-US" dirty="0"/>
              <a:t> de la Universidad de Cuenca, Ecuador.</a:t>
            </a:r>
          </a:p>
          <a:p>
            <a:r>
              <a:rPr lang="es-ES" sz="1600" dirty="0"/>
              <a:t>Grupo de investigación "Salud Pública, Alimentación y Actividad física en el ciclo de la vida”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2771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Grupo de investigación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1653025"/>
            <a:ext cx="9659389" cy="3574473"/>
          </a:xfrm>
        </p:spPr>
        <p:txBody>
          <a:bodyPr>
            <a:noAutofit/>
          </a:bodyPr>
          <a:lstStyle/>
          <a:p>
            <a:r>
              <a:rPr lang="es-EC" sz="1800" dirty="0"/>
              <a:t>Dra. Lorena Encalada Torres</a:t>
            </a:r>
            <a:endParaRPr lang="en-US" sz="1800" dirty="0"/>
          </a:p>
          <a:p>
            <a:r>
              <a:rPr lang="es-EC" sz="1800" dirty="0"/>
              <a:t>Abg. Ing. Janneth Encalada Torres</a:t>
            </a:r>
            <a:endParaRPr lang="en-US" sz="1800" dirty="0"/>
          </a:p>
          <a:p>
            <a:r>
              <a:rPr lang="es-EC" sz="1800" dirty="0"/>
              <a:t>Dra. Victoria Abril Ulloa</a:t>
            </a:r>
          </a:p>
          <a:p>
            <a:endParaRPr lang="es-EC" sz="1800" dirty="0"/>
          </a:p>
          <a:p>
            <a:pPr marL="0" indent="0">
              <a:buNone/>
            </a:pPr>
            <a:r>
              <a:rPr lang="es-EC" sz="1800" dirty="0"/>
              <a:t>Las autores declaran no tener conflicto de intereses</a:t>
            </a:r>
            <a:endParaRPr lang="en-US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4C9DA85-FDDA-4250-9AA2-1061AFC175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-1" t="22652" r="438"/>
          <a:stretch/>
        </p:blipFill>
        <p:spPr bwMode="auto">
          <a:xfrm>
            <a:off x="5664444" y="1012055"/>
            <a:ext cx="6062958" cy="445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102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3" y="1653025"/>
            <a:ext cx="5875712" cy="3574473"/>
          </a:xfrm>
        </p:spPr>
        <p:txBody>
          <a:bodyPr>
            <a:noAutofit/>
          </a:bodyPr>
          <a:lstStyle/>
          <a:p>
            <a:r>
              <a:rPr lang="en-US" sz="1800" dirty="0" err="1"/>
              <a:t>Incremento</a:t>
            </a:r>
            <a:r>
              <a:rPr lang="en-US" sz="1800" dirty="0"/>
              <a:t> de población </a:t>
            </a:r>
            <a:r>
              <a:rPr lang="en-US" sz="1800" dirty="0" err="1"/>
              <a:t>adulta</a:t>
            </a:r>
            <a:r>
              <a:rPr lang="en-US" sz="1800" dirty="0"/>
              <a:t> mayor </a:t>
            </a:r>
          </a:p>
          <a:p>
            <a:endParaRPr lang="en-US" sz="1800" dirty="0"/>
          </a:p>
          <a:p>
            <a:r>
              <a:rPr lang="en-US" sz="1800" dirty="0"/>
              <a:t>Entre 2015 a 2030 </a:t>
            </a:r>
            <a:r>
              <a:rPr lang="en-US" sz="1800" dirty="0" err="1"/>
              <a:t>incrementará</a:t>
            </a:r>
            <a:r>
              <a:rPr lang="en-US" sz="1800" dirty="0"/>
              <a:t> un 64% (900 </a:t>
            </a:r>
            <a:r>
              <a:rPr lang="en-US" sz="1800" dirty="0" err="1"/>
              <a:t>millones</a:t>
            </a:r>
            <a:r>
              <a:rPr lang="en-US" sz="1800" dirty="0"/>
              <a:t> a 1.400 </a:t>
            </a:r>
            <a:r>
              <a:rPr lang="en-US" sz="1800" dirty="0" err="1"/>
              <a:t>millones</a:t>
            </a:r>
            <a:r>
              <a:rPr lang="en-US" sz="1800" dirty="0"/>
              <a:t>)</a:t>
            </a:r>
          </a:p>
          <a:p>
            <a:endParaRPr lang="en-US" sz="1800" dirty="0"/>
          </a:p>
          <a:p>
            <a:r>
              <a:rPr lang="en-US" sz="1800" dirty="0"/>
              <a:t>Esperanza de </a:t>
            </a:r>
            <a:r>
              <a:rPr lang="en-US" sz="1800" dirty="0" err="1"/>
              <a:t>vida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Ecuador </a:t>
            </a:r>
            <a:r>
              <a:rPr lang="en-US" sz="1800" dirty="0" err="1"/>
              <a:t>en</a:t>
            </a:r>
            <a:r>
              <a:rPr lang="en-US" sz="1800" dirty="0"/>
              <a:t> 2019:77 </a:t>
            </a:r>
            <a:r>
              <a:rPr lang="en-US" sz="1800" dirty="0" err="1"/>
              <a:t>años</a:t>
            </a:r>
            <a:endParaRPr lang="en-US" sz="1800" dirty="0"/>
          </a:p>
          <a:p>
            <a:pPr algn="just"/>
            <a:endParaRPr lang="es-EC" sz="1800" dirty="0"/>
          </a:p>
          <a:p>
            <a:r>
              <a:rPr lang="es-EC" sz="1800" dirty="0"/>
              <a:t>En 2020: la población adulta mayor en el Ecuador sería de 1´310.000 personas. </a:t>
            </a:r>
            <a:endParaRPr lang="en-US" sz="1800" dirty="0"/>
          </a:p>
        </p:txBody>
      </p:sp>
      <p:pic>
        <p:nvPicPr>
          <p:cNvPr id="4" name="Picture 4" descr="Hondureños de “pelo blanco” | Diario En Alta Voz – noticias de Honduras,  últimas noticias de Honduras">
            <a:extLst>
              <a:ext uri="{FF2B5EF4-FFF2-40B4-BE49-F238E27FC236}">
                <a16:creationId xmlns:a16="http://schemas.microsoft.com/office/drawing/2014/main" id="{741D3BD8-F242-4B5A-9C64-A9B7CFC87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562" y="1328932"/>
            <a:ext cx="4941046" cy="333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960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1" y="1653025"/>
            <a:ext cx="7775803" cy="3574473"/>
          </a:xfrm>
        </p:spPr>
        <p:txBody>
          <a:bodyPr>
            <a:noAutofit/>
          </a:bodyPr>
          <a:lstStyle/>
          <a:p>
            <a:r>
              <a:rPr lang="es-EC" sz="1800" dirty="0"/>
              <a:t>La seguridad alimentaria y la nutrición están estrechamente relacionadas </a:t>
            </a:r>
          </a:p>
          <a:p>
            <a:pPr algn="just"/>
            <a:r>
              <a:rPr lang="es-EC" sz="1800" dirty="0"/>
              <a:t>IA moderada o severa en </a:t>
            </a:r>
          </a:p>
          <a:p>
            <a:pPr marL="0" indent="0">
              <a:buNone/>
            </a:pPr>
            <a:r>
              <a:rPr lang="es-EC" sz="1800" dirty="0"/>
              <a:t>* 1.03 billones en Asia, </a:t>
            </a:r>
          </a:p>
          <a:p>
            <a:pPr marL="0" indent="0">
              <a:buNone/>
            </a:pPr>
            <a:r>
              <a:rPr lang="es-EC" sz="1800" dirty="0"/>
              <a:t>* 675 millones en África, </a:t>
            </a:r>
          </a:p>
          <a:p>
            <a:pPr marL="0" indent="0">
              <a:buNone/>
            </a:pPr>
            <a:r>
              <a:rPr lang="es-EC" sz="1800" dirty="0"/>
              <a:t>* 205 millones en América Latina y el Caribe, </a:t>
            </a:r>
          </a:p>
          <a:p>
            <a:pPr marL="0" indent="0">
              <a:buNone/>
            </a:pPr>
            <a:r>
              <a:rPr lang="es-EC" sz="1800" dirty="0"/>
              <a:t>* 88 millones en América del Norte y Europa </a:t>
            </a:r>
          </a:p>
          <a:p>
            <a:pPr marL="0" indent="0">
              <a:buNone/>
            </a:pPr>
            <a:r>
              <a:rPr lang="es-EC" sz="1800" dirty="0"/>
              <a:t>* 5.9 millones en Oceanía, </a:t>
            </a:r>
          </a:p>
          <a:p>
            <a:r>
              <a:rPr lang="es-EC" sz="1800" dirty="0"/>
              <a:t>Más alta la prevalencia en mujeres que en hombres</a:t>
            </a:r>
          </a:p>
          <a:p>
            <a:r>
              <a:rPr lang="es-EC" sz="1800" dirty="0"/>
              <a:t>COVID-19: impacto negativo a nivel mundial</a:t>
            </a:r>
            <a:endParaRPr lang="en-US" sz="1800" dirty="0"/>
          </a:p>
        </p:txBody>
      </p:sp>
      <p:pic>
        <p:nvPicPr>
          <p:cNvPr id="5" name="Imagen 15">
            <a:extLst>
              <a:ext uri="{FF2B5EF4-FFF2-40B4-BE49-F238E27FC236}">
                <a16:creationId xmlns:a16="http://schemas.microsoft.com/office/drawing/2014/main" id="{C0F63098-5FC9-4569-B86D-67EC1F653D2A}"/>
              </a:ext>
            </a:extLst>
          </p:cNvPr>
          <p:cNvPicPr/>
          <p:nvPr/>
        </p:nvPicPr>
        <p:blipFill rotWithShape="1">
          <a:blip r:embed="rId3"/>
          <a:srcRect l="54141" t="21974" r="5294" b="33757"/>
          <a:stretch/>
        </p:blipFill>
        <p:spPr bwMode="auto">
          <a:xfrm>
            <a:off x="8947354" y="3256519"/>
            <a:ext cx="3246695" cy="18007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16">
            <a:extLst>
              <a:ext uri="{FF2B5EF4-FFF2-40B4-BE49-F238E27FC236}">
                <a16:creationId xmlns:a16="http://schemas.microsoft.com/office/drawing/2014/main" id="{8E81FC3D-5CAD-48D8-81F0-A0896DE52F21}"/>
              </a:ext>
            </a:extLst>
          </p:cNvPr>
          <p:cNvPicPr/>
          <p:nvPr/>
        </p:nvPicPr>
        <p:blipFill rotWithShape="1">
          <a:blip r:embed="rId4"/>
          <a:srcRect l="8487" t="10191" r="38730" b="10191"/>
          <a:stretch/>
        </p:blipFill>
        <p:spPr bwMode="auto">
          <a:xfrm>
            <a:off x="9612694" y="2075943"/>
            <a:ext cx="2058196" cy="14906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20" descr="El mundo y sus ancianos | Voice of America - Spanish">
            <a:extLst>
              <a:ext uri="{FF2B5EF4-FFF2-40B4-BE49-F238E27FC236}">
                <a16:creationId xmlns:a16="http://schemas.microsoft.com/office/drawing/2014/main" id="{66AE2AC2-79E7-4566-BE93-20BBDD78144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75943"/>
            <a:ext cx="4067300" cy="2981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3118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9868" y="1491449"/>
            <a:ext cx="4927913" cy="3736050"/>
          </a:xfrm>
        </p:spPr>
        <p:txBody>
          <a:bodyPr>
            <a:noAutofit/>
          </a:bodyPr>
          <a:lstStyle/>
          <a:p>
            <a:pPr algn="just"/>
            <a:r>
              <a:rPr lang="en-US" sz="1800" dirty="0"/>
              <a:t>IA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adultos</a:t>
            </a:r>
            <a:r>
              <a:rPr lang="en-US" sz="1800" dirty="0"/>
              <a:t> </a:t>
            </a:r>
            <a:r>
              <a:rPr lang="en-US" sz="1800" dirty="0" err="1"/>
              <a:t>mayores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América Latina es </a:t>
            </a:r>
            <a:r>
              <a:rPr lang="en-US" sz="1800" dirty="0" err="1"/>
              <a:t>limitada</a:t>
            </a:r>
            <a:endParaRPr lang="en-US" sz="1800" dirty="0"/>
          </a:p>
          <a:p>
            <a:pPr algn="just"/>
            <a:r>
              <a:rPr lang="es-EC" sz="1800" dirty="0"/>
              <a:t>En México 67%, en Chile 40%</a:t>
            </a:r>
          </a:p>
          <a:p>
            <a:pPr algn="just"/>
            <a:r>
              <a:rPr lang="es-EC" sz="1800" dirty="0"/>
              <a:t>IA y malnutrición tienen relación con sobrepeso, obesidad, depresión, funcionalidad, etc. comparado con los que tienen SA</a:t>
            </a:r>
          </a:p>
          <a:p>
            <a:pPr algn="just"/>
            <a:r>
              <a:rPr lang="es-EC" sz="1800" dirty="0"/>
              <a:t>Ecuador no cuenta con información actualizada del estado nutricional y SA de los adultos mayores </a:t>
            </a:r>
          </a:p>
          <a:p>
            <a:pPr algn="just"/>
            <a:endParaRPr lang="en-US" sz="1800" dirty="0"/>
          </a:p>
        </p:txBody>
      </p:sp>
      <p:pic>
        <p:nvPicPr>
          <p:cNvPr id="1026" name="Picture 2" descr="Ejercicio de Mapa países América latina">
            <a:extLst>
              <a:ext uri="{FF2B5EF4-FFF2-40B4-BE49-F238E27FC236}">
                <a16:creationId xmlns:a16="http://schemas.microsoft.com/office/drawing/2014/main" id="{B72625B0-FA3F-461D-B326-6D984CCB1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9" t="13980" r="3824" b="20518"/>
          <a:stretch/>
        </p:blipFill>
        <p:spPr bwMode="auto">
          <a:xfrm>
            <a:off x="648392" y="328474"/>
            <a:ext cx="4261282" cy="449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9D2F2D3-8957-4DCD-BBDD-E1B7C14FC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808" y="263525"/>
            <a:ext cx="5875338" cy="1065213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691833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n-US" b="1" dirty="0" err="1"/>
              <a:t>Objetivo</a:t>
            </a:r>
            <a:r>
              <a:rPr lang="en-US" b="1" dirty="0"/>
              <a:t> general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3" y="2370338"/>
            <a:ext cx="5681386" cy="2857160"/>
          </a:xfrm>
        </p:spPr>
        <p:txBody>
          <a:bodyPr>
            <a:noAutofit/>
          </a:bodyPr>
          <a:lstStyle/>
          <a:p>
            <a:pPr algn="just"/>
            <a:r>
              <a:rPr lang="es-EC" sz="2000" dirty="0">
                <a:solidFill>
                  <a:schemeClr val="accent1"/>
                </a:solidFill>
              </a:rPr>
              <a:t>Evidenciar el grado de seguridad alimentaria y situación nutricional de los adultos mayores de las zonas urbana y rural de la provincia del Azuay-Ecuador en el marco de los derechos constitucionales y humanos. </a:t>
            </a:r>
            <a:endParaRPr lang="en-US" sz="2000" dirty="0">
              <a:solidFill>
                <a:schemeClr val="accent1"/>
              </a:solidFill>
            </a:endParaRPr>
          </a:p>
          <a:p>
            <a:endParaRPr lang="en-US" sz="1400" dirty="0"/>
          </a:p>
        </p:txBody>
      </p:sp>
      <p:pic>
        <p:nvPicPr>
          <p:cNvPr id="4" name="Picture 2" descr="Atlas of Ecuador | Ecuador mapa, Ecuador, Provincias del ecuador">
            <a:extLst>
              <a:ext uri="{FF2B5EF4-FFF2-40B4-BE49-F238E27FC236}">
                <a16:creationId xmlns:a16="http://schemas.microsoft.com/office/drawing/2014/main" id="{A456FD11-0A36-45E7-B435-58FF23CC8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998" y="1136342"/>
            <a:ext cx="3566308" cy="384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732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39" y="1544714"/>
            <a:ext cx="3422478" cy="1080358"/>
          </a:xfrm>
        </p:spPr>
        <p:txBody>
          <a:bodyPr/>
          <a:lstStyle/>
          <a:p>
            <a:pPr algn="ctr"/>
            <a:r>
              <a:rPr lang="es-EC" b="1" dirty="0"/>
              <a:t>Metodología</a:t>
            </a:r>
            <a:endParaRPr lang="es-CL" b="1" dirty="0">
              <a:solidFill>
                <a:srgbClr val="1C501C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5CCABD6-F0BF-486A-985F-8F1DD1958C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092558"/>
              </p:ext>
            </p:extLst>
          </p:nvPr>
        </p:nvGraphicFramePr>
        <p:xfrm>
          <a:off x="3949583" y="4496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7824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10" y="1240178"/>
            <a:ext cx="3586581" cy="1065300"/>
          </a:xfrm>
        </p:spPr>
        <p:txBody>
          <a:bodyPr/>
          <a:lstStyle/>
          <a:p>
            <a:pPr algn="ctr"/>
            <a:r>
              <a:rPr lang="en-US" b="1" dirty="0" err="1"/>
              <a:t>Resultados</a:t>
            </a:r>
            <a:endParaRPr lang="es-CL" b="1" dirty="0">
              <a:solidFill>
                <a:srgbClr val="1C501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241" y="2565647"/>
            <a:ext cx="9091540" cy="2661851"/>
          </a:xfrm>
        </p:spPr>
        <p:txBody>
          <a:bodyPr>
            <a:noAutofit/>
          </a:bodyPr>
          <a:lstStyle/>
          <a:p>
            <a:endParaRPr lang="en-US" sz="14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F59DEA-2EDB-4934-ADD9-867CCABA55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099473"/>
              </p:ext>
            </p:extLst>
          </p:nvPr>
        </p:nvGraphicFramePr>
        <p:xfrm>
          <a:off x="5113539" y="62143"/>
          <a:ext cx="6347535" cy="5335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0351">
                  <a:extLst>
                    <a:ext uri="{9D8B030D-6E8A-4147-A177-3AD203B41FA5}">
                      <a16:colId xmlns:a16="http://schemas.microsoft.com/office/drawing/2014/main" val="3964272561"/>
                    </a:ext>
                  </a:extLst>
                </a:gridCol>
                <a:gridCol w="960430">
                  <a:extLst>
                    <a:ext uri="{9D8B030D-6E8A-4147-A177-3AD203B41FA5}">
                      <a16:colId xmlns:a16="http://schemas.microsoft.com/office/drawing/2014/main" val="3095888330"/>
                    </a:ext>
                  </a:extLst>
                </a:gridCol>
                <a:gridCol w="720750">
                  <a:extLst>
                    <a:ext uri="{9D8B030D-6E8A-4147-A177-3AD203B41FA5}">
                      <a16:colId xmlns:a16="http://schemas.microsoft.com/office/drawing/2014/main" val="1160240232"/>
                    </a:ext>
                  </a:extLst>
                </a:gridCol>
                <a:gridCol w="428408">
                  <a:extLst>
                    <a:ext uri="{9D8B030D-6E8A-4147-A177-3AD203B41FA5}">
                      <a16:colId xmlns:a16="http://schemas.microsoft.com/office/drawing/2014/main" val="1528456369"/>
                    </a:ext>
                  </a:extLst>
                </a:gridCol>
                <a:gridCol w="709738">
                  <a:extLst>
                    <a:ext uri="{9D8B030D-6E8A-4147-A177-3AD203B41FA5}">
                      <a16:colId xmlns:a16="http://schemas.microsoft.com/office/drawing/2014/main" val="3798713284"/>
                    </a:ext>
                  </a:extLst>
                </a:gridCol>
                <a:gridCol w="502639">
                  <a:extLst>
                    <a:ext uri="{9D8B030D-6E8A-4147-A177-3AD203B41FA5}">
                      <a16:colId xmlns:a16="http://schemas.microsoft.com/office/drawing/2014/main" val="3125034589"/>
                    </a:ext>
                  </a:extLst>
                </a:gridCol>
                <a:gridCol w="895219">
                  <a:extLst>
                    <a:ext uri="{9D8B030D-6E8A-4147-A177-3AD203B41FA5}">
                      <a16:colId xmlns:a16="http://schemas.microsoft.com/office/drawing/2014/main" val="1264291073"/>
                    </a:ext>
                  </a:extLst>
                </a:gridCol>
              </a:tblGrid>
              <a:tr h="6089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Urbano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n=188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%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47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Rural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n=212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%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53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Total 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n=400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100%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449765513"/>
                  </a:ext>
                </a:extLst>
              </a:tr>
              <a:tr h="196937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Características demográficas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593176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Edad (años)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931663484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65 a 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161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40,30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723865404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75 a 84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34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161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40,30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061667230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≥ 85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19,50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274067378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Sexo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986111131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Femenino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128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60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241 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60,30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781381918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Masculino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159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39,80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169761187"/>
                  </a:ext>
                </a:extLst>
              </a:tr>
              <a:tr h="196937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Estado civil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87205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Soltero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28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10,80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3280901624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Casado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56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198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49,50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477008019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Viudo/a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127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31,80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987450414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Divorciado/a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101591474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Unión libre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0,5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973634844"/>
                  </a:ext>
                </a:extLst>
              </a:tr>
              <a:tr h="196937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Etnia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489446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Blanco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824893754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Mestizo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175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205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450387156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Indígena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231846255"/>
                  </a:ext>
                </a:extLst>
              </a:tr>
              <a:tr h="196937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Educación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01024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Sin escolaridad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highlight>
                            <a:srgbClr val="FFFF00"/>
                          </a:highlight>
                        </a:rPr>
                        <a:t>11,80</a:t>
                      </a:r>
                      <a:endParaRPr lang="en-US" sz="120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604911286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Primaria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162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266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highlight>
                            <a:srgbClr val="FFFF00"/>
                          </a:highlight>
                        </a:rPr>
                        <a:t>66,50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3698155491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Secundaria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19,80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3603681310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Estudios universitarios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28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8,30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0962074"/>
                  </a:ext>
                </a:extLst>
              </a:tr>
              <a:tr h="1969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Otros estudios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3114669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307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1653025"/>
            <a:ext cx="9659389" cy="3574473"/>
          </a:xfrm>
        </p:spPr>
        <p:txBody>
          <a:bodyPr>
            <a:noAutofit/>
          </a:bodyPr>
          <a:lstStyle/>
          <a:p>
            <a:endParaRPr lang="en-US" sz="14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F9CE160-C411-4471-8B79-0EC309850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365853"/>
              </p:ext>
            </p:extLst>
          </p:nvPr>
        </p:nvGraphicFramePr>
        <p:xfrm>
          <a:off x="1155700" y="1422773"/>
          <a:ext cx="9042660" cy="3965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4885">
                  <a:extLst>
                    <a:ext uri="{9D8B030D-6E8A-4147-A177-3AD203B41FA5}">
                      <a16:colId xmlns:a16="http://schemas.microsoft.com/office/drawing/2014/main" val="2021143165"/>
                    </a:ext>
                  </a:extLst>
                </a:gridCol>
                <a:gridCol w="1368223">
                  <a:extLst>
                    <a:ext uri="{9D8B030D-6E8A-4147-A177-3AD203B41FA5}">
                      <a16:colId xmlns:a16="http://schemas.microsoft.com/office/drawing/2014/main" val="488865849"/>
                    </a:ext>
                  </a:extLst>
                </a:gridCol>
                <a:gridCol w="1026776">
                  <a:extLst>
                    <a:ext uri="{9D8B030D-6E8A-4147-A177-3AD203B41FA5}">
                      <a16:colId xmlns:a16="http://schemas.microsoft.com/office/drawing/2014/main" val="4065399451"/>
                    </a:ext>
                  </a:extLst>
                </a:gridCol>
                <a:gridCol w="610307">
                  <a:extLst>
                    <a:ext uri="{9D8B030D-6E8A-4147-A177-3AD203B41FA5}">
                      <a16:colId xmlns:a16="http://schemas.microsoft.com/office/drawing/2014/main" val="1871539556"/>
                    </a:ext>
                  </a:extLst>
                </a:gridCol>
                <a:gridCol w="1011090">
                  <a:extLst>
                    <a:ext uri="{9D8B030D-6E8A-4147-A177-3AD203B41FA5}">
                      <a16:colId xmlns:a16="http://schemas.microsoft.com/office/drawing/2014/main" val="4269738007"/>
                    </a:ext>
                  </a:extLst>
                </a:gridCol>
                <a:gridCol w="716055">
                  <a:extLst>
                    <a:ext uri="{9D8B030D-6E8A-4147-A177-3AD203B41FA5}">
                      <a16:colId xmlns:a16="http://schemas.microsoft.com/office/drawing/2014/main" val="2180278239"/>
                    </a:ext>
                  </a:extLst>
                </a:gridCol>
                <a:gridCol w="1275324">
                  <a:extLst>
                    <a:ext uri="{9D8B030D-6E8A-4147-A177-3AD203B41FA5}">
                      <a16:colId xmlns:a16="http://schemas.microsoft.com/office/drawing/2014/main" val="2742501671"/>
                    </a:ext>
                  </a:extLst>
                </a:gridCol>
              </a:tblGrid>
              <a:tr h="187540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Estado nutricional (IMC)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819939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Bajo peso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highlight>
                            <a:srgbClr val="FFFF00"/>
                          </a:highlight>
                        </a:rPr>
                        <a:t>10,25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ctr"/>
                </a:tc>
                <a:extLst>
                  <a:ext uri="{0D108BD9-81ED-4DB2-BD59-A6C34878D82A}">
                    <a16:rowId xmlns:a16="http://schemas.microsoft.com/office/drawing/2014/main" val="279364742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 err="1">
                          <a:effectLst/>
                        </a:rPr>
                        <a:t>Normopeso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162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40,50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ctr"/>
                </a:tc>
                <a:extLst>
                  <a:ext uri="{0D108BD9-81ED-4DB2-BD59-A6C34878D82A}">
                    <a16:rowId xmlns:a16="http://schemas.microsoft.com/office/drawing/2014/main" val="524366153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Sobrepeso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55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123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highlight>
                            <a:srgbClr val="FFFF00"/>
                          </a:highlight>
                        </a:rPr>
                        <a:t>30,75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ctr"/>
                </a:tc>
                <a:extLst>
                  <a:ext uri="{0D108BD9-81ED-4DB2-BD59-A6C34878D82A}">
                    <a16:rowId xmlns:a16="http://schemas.microsoft.com/office/drawing/2014/main" val="1302254702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Obeso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highlight>
                            <a:srgbClr val="FFFF00"/>
                          </a:highlight>
                        </a:rPr>
                        <a:t>18,5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ctr"/>
                </a:tc>
                <a:extLst>
                  <a:ext uri="{0D108BD9-81ED-4DB2-BD59-A6C34878D82A}">
                    <a16:rowId xmlns:a16="http://schemas.microsoft.com/office/drawing/2014/main" val="1877792872"/>
                  </a:ext>
                </a:extLst>
              </a:tr>
              <a:tr h="187540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Seguridad alimentaria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081980"/>
                  </a:ext>
                </a:extLst>
              </a:tr>
              <a:tr h="187540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Seguridad alimentaria en hogares de adultos mayores únicamente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221415"/>
                  </a:ext>
                </a:extLst>
              </a:tr>
              <a:tr h="3840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Inseguridad alimentaria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175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highlight>
                            <a:srgbClr val="FFFF00"/>
                          </a:highlight>
                        </a:rPr>
                        <a:t>57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extLst>
                  <a:ext uri="{0D108BD9-81ED-4DB2-BD59-A6C34878D82A}">
                    <a16:rowId xmlns:a16="http://schemas.microsoft.com/office/drawing/2014/main" val="3752594723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Seguridad alimentaria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57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129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extLst>
                  <a:ext uri="{0D108BD9-81ED-4DB2-BD59-A6C34878D82A}">
                    <a16:rowId xmlns:a16="http://schemas.microsoft.com/office/drawing/2014/main" val="3036709898"/>
                  </a:ext>
                </a:extLst>
              </a:tr>
              <a:tr h="384050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Seguridad alimentaria en hogares con adultos mayores y menores de 18 años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070052"/>
                  </a:ext>
                </a:extLst>
              </a:tr>
              <a:tr h="3840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Inseguridad alimentaria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52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highlight>
                            <a:srgbClr val="FFFF00"/>
                          </a:highlight>
                        </a:rPr>
                        <a:t>54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extLst>
                  <a:ext uri="{0D108BD9-81ED-4DB2-BD59-A6C34878D82A}">
                    <a16:rowId xmlns:a16="http://schemas.microsoft.com/office/drawing/2014/main" val="3621928626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Seguridad alimentaria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33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extLst>
                  <a:ext uri="{0D108BD9-81ED-4DB2-BD59-A6C34878D82A}">
                    <a16:rowId xmlns:a16="http://schemas.microsoft.com/office/drawing/2014/main" val="54930200"/>
                  </a:ext>
                </a:extLst>
              </a:tr>
              <a:tr h="187540"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Nivel socioeconómico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4828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Bajo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highlight>
                            <a:srgbClr val="FFFF00"/>
                          </a:highlight>
                        </a:rPr>
                        <a:t>24,75</a:t>
                      </a:r>
                      <a:endParaRPr lang="en-US" sz="120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077487027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Medio bajo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92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highlight>
                            <a:srgbClr val="FFFF00"/>
                          </a:highlight>
                        </a:rPr>
                        <a:t>35,75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3737604933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Medio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25,25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3922949601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Medio alto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27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12,75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676646925"/>
                  </a:ext>
                </a:extLst>
              </a:tr>
              <a:tr h="1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Alto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1,5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229041029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8347C40-DF5E-4B0B-926E-8384D3AF60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21683"/>
              </p:ext>
            </p:extLst>
          </p:nvPr>
        </p:nvGraphicFramePr>
        <p:xfrm>
          <a:off x="1154954" y="1138442"/>
          <a:ext cx="9042660" cy="288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4885">
                  <a:extLst>
                    <a:ext uri="{9D8B030D-6E8A-4147-A177-3AD203B41FA5}">
                      <a16:colId xmlns:a16="http://schemas.microsoft.com/office/drawing/2014/main" val="1982236819"/>
                    </a:ext>
                  </a:extLst>
                </a:gridCol>
                <a:gridCol w="1368223">
                  <a:extLst>
                    <a:ext uri="{9D8B030D-6E8A-4147-A177-3AD203B41FA5}">
                      <a16:colId xmlns:a16="http://schemas.microsoft.com/office/drawing/2014/main" val="2268584533"/>
                    </a:ext>
                  </a:extLst>
                </a:gridCol>
                <a:gridCol w="1026776">
                  <a:extLst>
                    <a:ext uri="{9D8B030D-6E8A-4147-A177-3AD203B41FA5}">
                      <a16:colId xmlns:a16="http://schemas.microsoft.com/office/drawing/2014/main" val="3808814933"/>
                    </a:ext>
                  </a:extLst>
                </a:gridCol>
                <a:gridCol w="610307">
                  <a:extLst>
                    <a:ext uri="{9D8B030D-6E8A-4147-A177-3AD203B41FA5}">
                      <a16:colId xmlns:a16="http://schemas.microsoft.com/office/drawing/2014/main" val="2036571959"/>
                    </a:ext>
                  </a:extLst>
                </a:gridCol>
                <a:gridCol w="1011089">
                  <a:extLst>
                    <a:ext uri="{9D8B030D-6E8A-4147-A177-3AD203B41FA5}">
                      <a16:colId xmlns:a16="http://schemas.microsoft.com/office/drawing/2014/main" val="3549048296"/>
                    </a:ext>
                  </a:extLst>
                </a:gridCol>
                <a:gridCol w="716056">
                  <a:extLst>
                    <a:ext uri="{9D8B030D-6E8A-4147-A177-3AD203B41FA5}">
                      <a16:colId xmlns:a16="http://schemas.microsoft.com/office/drawing/2014/main" val="3158479211"/>
                    </a:ext>
                  </a:extLst>
                </a:gridCol>
                <a:gridCol w="1275324">
                  <a:extLst>
                    <a:ext uri="{9D8B030D-6E8A-4147-A177-3AD203B41FA5}">
                      <a16:colId xmlns:a16="http://schemas.microsoft.com/office/drawing/2014/main" val="4202217427"/>
                    </a:ext>
                  </a:extLst>
                </a:gridCol>
              </a:tblGrid>
              <a:tr h="2888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Urbano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n=188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%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47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Rural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n=212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%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53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Total 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n=400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100%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6" marR="28576" marT="0" marB="0" anchor="b"/>
                </a:tc>
                <a:extLst>
                  <a:ext uri="{0D108BD9-81ED-4DB2-BD59-A6C34878D82A}">
                    <a16:rowId xmlns:a16="http://schemas.microsoft.com/office/drawing/2014/main" val="1691113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799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10" y="1240178"/>
            <a:ext cx="3586581" cy="1065300"/>
          </a:xfrm>
        </p:spPr>
        <p:txBody>
          <a:bodyPr/>
          <a:lstStyle/>
          <a:p>
            <a:pPr algn="ctr"/>
            <a:r>
              <a:rPr lang="en-US" b="1" dirty="0" err="1"/>
              <a:t>Resultados</a:t>
            </a:r>
            <a:endParaRPr lang="es-CL" b="1" dirty="0">
              <a:solidFill>
                <a:srgbClr val="1C501C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C16C938-09F0-4095-9C08-7F9685227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972935"/>
              </p:ext>
            </p:extLst>
          </p:nvPr>
        </p:nvGraphicFramePr>
        <p:xfrm>
          <a:off x="4962981" y="110532"/>
          <a:ext cx="5306433" cy="526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8412">
                  <a:extLst>
                    <a:ext uri="{9D8B030D-6E8A-4147-A177-3AD203B41FA5}">
                      <a16:colId xmlns:a16="http://schemas.microsoft.com/office/drawing/2014/main" val="653482821"/>
                    </a:ext>
                  </a:extLst>
                </a:gridCol>
                <a:gridCol w="1059123">
                  <a:extLst>
                    <a:ext uri="{9D8B030D-6E8A-4147-A177-3AD203B41FA5}">
                      <a16:colId xmlns:a16="http://schemas.microsoft.com/office/drawing/2014/main" val="381011886"/>
                    </a:ext>
                  </a:extLst>
                </a:gridCol>
                <a:gridCol w="1057319">
                  <a:extLst>
                    <a:ext uri="{9D8B030D-6E8A-4147-A177-3AD203B41FA5}">
                      <a16:colId xmlns:a16="http://schemas.microsoft.com/office/drawing/2014/main" val="1937519078"/>
                    </a:ext>
                  </a:extLst>
                </a:gridCol>
                <a:gridCol w="1370488">
                  <a:extLst>
                    <a:ext uri="{9D8B030D-6E8A-4147-A177-3AD203B41FA5}">
                      <a16:colId xmlns:a16="http://schemas.microsoft.com/office/drawing/2014/main" val="560091211"/>
                    </a:ext>
                  </a:extLst>
                </a:gridCol>
                <a:gridCol w="711091">
                  <a:extLst>
                    <a:ext uri="{9D8B030D-6E8A-4147-A177-3AD203B41FA5}">
                      <a16:colId xmlns:a16="http://schemas.microsoft.com/office/drawing/2014/main" val="9879891"/>
                    </a:ext>
                  </a:extLst>
                </a:gridCol>
              </a:tblGrid>
              <a:tr h="57158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Inseguridad alimentaria</a:t>
                      </a:r>
                      <a:endParaRPr lang="en-US" sz="90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 (%)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Seguridad alimentaria</a:t>
                      </a:r>
                      <a:endParaRPr lang="en-US" sz="90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 (%)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</a:rPr>
                        <a:t>OR (IC95%)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Valor p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extLst>
                  <a:ext uri="{0D108BD9-81ED-4DB2-BD59-A6C34878D82A}">
                    <a16:rowId xmlns:a16="http://schemas.microsoft.com/office/drawing/2014/main" val="1439279247"/>
                  </a:ext>
                </a:extLst>
              </a:tr>
              <a:tr h="207737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Hogares solo con adultos mayores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168722"/>
                  </a:ext>
                </a:extLst>
              </a:tr>
              <a:tr h="184805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Sexo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08001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Femenino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115(66)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67(52)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1,773 (1,113-2,825)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  <a:highlight>
                            <a:srgbClr val="FFFF00"/>
                          </a:highlight>
                        </a:rPr>
                        <a:t>0,015</a:t>
                      </a:r>
                      <a:endParaRPr lang="en-US" sz="9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extLst>
                  <a:ext uri="{0D108BD9-81ED-4DB2-BD59-A6C34878D82A}">
                    <a16:rowId xmlns:a16="http://schemas.microsoft.com/office/drawing/2014/main" val="2454280268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Masculino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60(34)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62(48)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059755"/>
                  </a:ext>
                </a:extLst>
              </a:tr>
              <a:tr h="184805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Estado Civil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047781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Solos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91(52)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60(47)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1,246 (0,790-1,965)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0,344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extLst>
                  <a:ext uri="{0D108BD9-81ED-4DB2-BD59-A6C34878D82A}">
                    <a16:rowId xmlns:a16="http://schemas.microsoft.com/office/drawing/2014/main" val="3785863925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Con pareja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84(48)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64(53)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740591"/>
                  </a:ext>
                </a:extLst>
              </a:tr>
              <a:tr h="184805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Nivel de Instrucción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83521"/>
                  </a:ext>
                </a:extLst>
              </a:tr>
              <a:tr h="7649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Sin instrucción o con instrucción primaria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101(58)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43(33)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2,73 (1,701-4,381)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  <a:highlight>
                            <a:srgbClr val="FFFF00"/>
                          </a:highlight>
                        </a:rPr>
                        <a:t>˂0,05</a:t>
                      </a:r>
                      <a:endParaRPr lang="en-US" sz="9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extLst>
                  <a:ext uri="{0D108BD9-81ED-4DB2-BD59-A6C34878D82A}">
                    <a16:rowId xmlns:a16="http://schemas.microsoft.com/office/drawing/2014/main" val="1308015254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Con instrucción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74(42)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86(67)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17235"/>
                  </a:ext>
                </a:extLst>
              </a:tr>
              <a:tr h="184805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Lugar de residencia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995989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Rural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113(65)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48(37)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3,076 (1,917-4,934)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  <a:highlight>
                            <a:srgbClr val="FFFF00"/>
                          </a:highlight>
                        </a:rPr>
                        <a:t>˂0,05</a:t>
                      </a:r>
                      <a:endParaRPr lang="en-US" sz="9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extLst>
                  <a:ext uri="{0D108BD9-81ED-4DB2-BD59-A6C34878D82A}">
                    <a16:rowId xmlns:a16="http://schemas.microsoft.com/office/drawing/2014/main" val="2140061204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Urbano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62(35)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81(63)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62445"/>
                  </a:ext>
                </a:extLst>
              </a:tr>
              <a:tr h="184805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seguro de salud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547393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92 (53)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34(26)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3,097 (1,89-5,062)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  <a:highlight>
                            <a:srgbClr val="FFFF00"/>
                          </a:highlight>
                        </a:rPr>
                        <a:t>˂0,05</a:t>
                      </a:r>
                      <a:endParaRPr lang="en-US" sz="9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extLst>
                  <a:ext uri="{0D108BD9-81ED-4DB2-BD59-A6C34878D82A}">
                    <a16:rowId xmlns:a16="http://schemas.microsoft.com/office/drawing/2014/main" val="94549250"/>
                  </a:ext>
                </a:extLst>
              </a:tr>
              <a:tr h="184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Si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83(47)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95(74)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72657"/>
                  </a:ext>
                </a:extLst>
              </a:tr>
              <a:tr h="184805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Nivel Socioeconómico del hogar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98513"/>
                  </a:ext>
                </a:extLst>
              </a:tr>
              <a:tr h="3781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Grupo bajo y medio bajo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140(56)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62(25)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4,323 (2,604-7,172)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  <a:highlight>
                            <a:srgbClr val="FFFF00"/>
                          </a:highlight>
                        </a:rPr>
                        <a:t>˂0,05</a:t>
                      </a:r>
                      <a:endParaRPr lang="en-US" sz="9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/>
                </a:tc>
                <a:extLst>
                  <a:ext uri="{0D108BD9-81ED-4DB2-BD59-A6C34878D82A}">
                    <a16:rowId xmlns:a16="http://schemas.microsoft.com/office/drawing/2014/main" val="3193629408"/>
                  </a:ext>
                </a:extLst>
              </a:tr>
              <a:tr h="57158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Grupo medio típico, medio alto y alto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35(44)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</a:rPr>
                        <a:t>67(75)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1822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D9B09DCB-65D9-4568-94F8-F89F0D7A8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350" y="225488"/>
            <a:ext cx="13708663" cy="53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3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10" y="1240178"/>
            <a:ext cx="3586581" cy="1065300"/>
          </a:xfrm>
        </p:spPr>
        <p:txBody>
          <a:bodyPr/>
          <a:lstStyle/>
          <a:p>
            <a:pPr algn="ctr"/>
            <a:r>
              <a:rPr lang="en-US" b="1" dirty="0" err="1"/>
              <a:t>Resultados</a:t>
            </a:r>
            <a:endParaRPr lang="es-CL" b="1" dirty="0">
              <a:solidFill>
                <a:srgbClr val="1C501C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39CE72-F822-4149-AEAF-DB725FC65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735635"/>
              </p:ext>
            </p:extLst>
          </p:nvPr>
        </p:nvGraphicFramePr>
        <p:xfrm>
          <a:off x="4636698" y="28233"/>
          <a:ext cx="5403947" cy="5369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8780">
                  <a:extLst>
                    <a:ext uri="{9D8B030D-6E8A-4147-A177-3AD203B41FA5}">
                      <a16:colId xmlns:a16="http://schemas.microsoft.com/office/drawing/2014/main" val="333392058"/>
                    </a:ext>
                  </a:extLst>
                </a:gridCol>
                <a:gridCol w="1078585">
                  <a:extLst>
                    <a:ext uri="{9D8B030D-6E8A-4147-A177-3AD203B41FA5}">
                      <a16:colId xmlns:a16="http://schemas.microsoft.com/office/drawing/2014/main" val="528952132"/>
                    </a:ext>
                  </a:extLst>
                </a:gridCol>
                <a:gridCol w="1076750">
                  <a:extLst>
                    <a:ext uri="{9D8B030D-6E8A-4147-A177-3AD203B41FA5}">
                      <a16:colId xmlns:a16="http://schemas.microsoft.com/office/drawing/2014/main" val="3443835783"/>
                    </a:ext>
                  </a:extLst>
                </a:gridCol>
                <a:gridCol w="1395673">
                  <a:extLst>
                    <a:ext uri="{9D8B030D-6E8A-4147-A177-3AD203B41FA5}">
                      <a16:colId xmlns:a16="http://schemas.microsoft.com/office/drawing/2014/main" val="1102091854"/>
                    </a:ext>
                  </a:extLst>
                </a:gridCol>
                <a:gridCol w="724159">
                  <a:extLst>
                    <a:ext uri="{9D8B030D-6E8A-4147-A177-3AD203B41FA5}">
                      <a16:colId xmlns:a16="http://schemas.microsoft.com/office/drawing/2014/main" val="1046475841"/>
                    </a:ext>
                  </a:extLst>
                </a:gridCol>
              </a:tblGrid>
              <a:tr h="56819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Inseguridad alimentaria</a:t>
                      </a:r>
                      <a:endParaRPr lang="en-US" sz="90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 (%)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Seguridad alimentaria</a:t>
                      </a:r>
                      <a:endParaRPr lang="en-US" sz="90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 (%)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OR (IC95%)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Valor p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extLst>
                  <a:ext uri="{0D108BD9-81ED-4DB2-BD59-A6C34878D82A}">
                    <a16:rowId xmlns:a16="http://schemas.microsoft.com/office/drawing/2014/main" val="3340643479"/>
                  </a:ext>
                </a:extLst>
              </a:tr>
              <a:tr h="340938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Hogares de adultos mayores con menores de 18 años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618703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Sexo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extLst>
                  <a:ext uri="{0D108BD9-81ED-4DB2-BD59-A6C34878D82A}">
                    <a16:rowId xmlns:a16="http://schemas.microsoft.com/office/drawing/2014/main" val="3998407871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Femenino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31(60)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28(64)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0.844 (0.369-1.929)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0,687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extLst>
                  <a:ext uri="{0D108BD9-81ED-4DB2-BD59-A6C34878D82A}">
                    <a16:rowId xmlns:a16="http://schemas.microsoft.com/office/drawing/2014/main" val="1455776119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Masculino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21(40)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16(36)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17868"/>
                  </a:ext>
                </a:extLst>
              </a:tr>
              <a:tr h="183710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Estado Civil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135385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Solos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25(48)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18(41)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1.337 (0.594-3.008)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0,482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extLst>
                  <a:ext uri="{0D108BD9-81ED-4DB2-BD59-A6C34878D82A}">
                    <a16:rowId xmlns:a16="http://schemas.microsoft.com/office/drawing/2014/main" val="2730645420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Con pareja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27(52)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26(59)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711300"/>
                  </a:ext>
                </a:extLst>
              </a:tr>
              <a:tr h="183710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Nivel de instrucción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40634"/>
                  </a:ext>
                </a:extLst>
              </a:tr>
              <a:tr h="7604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Sin instrucción o con instrucción primaria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28(54)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19(43)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1,535 (0.684-3.444)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0,298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extLst>
                  <a:ext uri="{0D108BD9-81ED-4DB2-BD59-A6C34878D82A}">
                    <a16:rowId xmlns:a16="http://schemas.microsoft.com/office/drawing/2014/main" val="182365308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Con instrucción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24(46)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25(56)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70610"/>
                  </a:ext>
                </a:extLst>
              </a:tr>
              <a:tr h="183710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Lugar de residencia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440601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Rural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34(65)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17(39)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3.00 (1.303-6.903)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  <a:highlight>
                            <a:srgbClr val="FFFF00"/>
                          </a:highlight>
                        </a:rPr>
                        <a:t>0,009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extLst>
                  <a:ext uri="{0D108BD9-81ED-4DB2-BD59-A6C34878D82A}">
                    <a16:rowId xmlns:a16="http://schemas.microsoft.com/office/drawing/2014/main" val="1065037472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Urbano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18(35)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27(62)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71833"/>
                  </a:ext>
                </a:extLst>
              </a:tr>
              <a:tr h="183710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Asegurado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966960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27 (52)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11(40)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3,24 (1.353-7.754)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  <a:highlight>
                            <a:srgbClr val="FFFF00"/>
                          </a:highlight>
                        </a:rPr>
                        <a:t>0,007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extLst>
                  <a:ext uri="{0D108BD9-81ED-4DB2-BD59-A6C34878D82A}">
                    <a16:rowId xmlns:a16="http://schemas.microsoft.com/office/drawing/2014/main" val="2017847278"/>
                  </a:ext>
                </a:extLst>
              </a:tr>
              <a:tr h="1837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Si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25(48)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33(60)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7546"/>
                  </a:ext>
                </a:extLst>
              </a:tr>
              <a:tr h="183710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Nivel Socioeconómico del hogar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210602"/>
                  </a:ext>
                </a:extLst>
              </a:tr>
              <a:tr h="37595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Grupo bajo y medio bajo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29(56)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11(25)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3,782 (1.577-9.071)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  <a:highlight>
                            <a:srgbClr val="FFFF00"/>
                          </a:highlight>
                        </a:rPr>
                        <a:t>0,002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/>
                </a:tc>
                <a:extLst>
                  <a:ext uri="{0D108BD9-81ED-4DB2-BD59-A6C34878D82A}">
                    <a16:rowId xmlns:a16="http://schemas.microsoft.com/office/drawing/2014/main" val="1012052927"/>
                  </a:ext>
                </a:extLst>
              </a:tr>
              <a:tr h="56819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Grupo medio típico, medio alto y alto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23(44)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33(75)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03" marR="54603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50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718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/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60" y="1271282"/>
            <a:ext cx="8353888" cy="357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C" sz="1800" dirty="0"/>
              <a:t>* Constitución de la República:</a:t>
            </a:r>
          </a:p>
          <a:p>
            <a:pPr algn="just"/>
            <a:r>
              <a:rPr lang="es-EC" sz="1800" dirty="0"/>
              <a:t>Artículo 32 garantiza el derecho a la alimentación. </a:t>
            </a:r>
          </a:p>
          <a:p>
            <a:pPr algn="just"/>
            <a:r>
              <a:rPr lang="es-EC" sz="1800" dirty="0"/>
              <a:t>Artículo 36 la atención prioritaria a las personas adultas mayores comprendidas como tales a las de 65 años de edad, </a:t>
            </a:r>
          </a:p>
          <a:p>
            <a:pPr algn="just"/>
            <a:r>
              <a:rPr lang="es-EC" sz="1800" dirty="0"/>
              <a:t>Artículo 38 señala que el Estado establecerá políticas públicas y programas de atención a las personas adultas mayores, para garantizar nutrición, salud y cuidado diario, en un marco de protección integral de derechos. </a:t>
            </a:r>
          </a:p>
          <a:p>
            <a:pPr marL="0" indent="0" algn="just">
              <a:buNone/>
            </a:pPr>
            <a:endParaRPr lang="es-EC" sz="1800" dirty="0"/>
          </a:p>
          <a:p>
            <a:pPr marL="0" indent="0" algn="just">
              <a:buNone/>
            </a:pPr>
            <a:r>
              <a:rPr lang="es-EC" sz="1800" dirty="0"/>
              <a:t>* Ley Orgánica de los Adultos Mayores en su Artículo 9 señala el deber del Estado de brindar el acceso a los diversos programas de alimentación a los adultos mayores.</a:t>
            </a:r>
          </a:p>
          <a:p>
            <a:endParaRPr lang="en-US" sz="1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5BC80F7-29C4-488B-BA0A-0A9F9BF858CC}"/>
              </a:ext>
            </a:extLst>
          </p:cNvPr>
          <p:cNvPicPr/>
          <p:nvPr/>
        </p:nvPicPr>
        <p:blipFill rotWithShape="1">
          <a:blip r:embed="rId4" cstate="print"/>
          <a:srcRect l="42953" t="18031" r="19231" b="8708"/>
          <a:stretch/>
        </p:blipFill>
        <p:spPr bwMode="auto">
          <a:xfrm>
            <a:off x="9259409" y="1110374"/>
            <a:ext cx="3048003" cy="33010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17708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6172967" cy="1065300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>
                <a:solidFill>
                  <a:srgbClr val="1C501C"/>
                </a:solidFill>
              </a:rPr>
              <a:t>Conclusiones y recomendaciones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476BC-B75E-EA49-A42F-C6F8D9507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2" y="1594033"/>
            <a:ext cx="11120821" cy="3574473"/>
          </a:xfrm>
        </p:spPr>
        <p:txBody>
          <a:bodyPr>
            <a:noAutofit/>
          </a:bodyPr>
          <a:lstStyle/>
          <a:p>
            <a:pPr algn="just"/>
            <a:r>
              <a:rPr lang="es-EC" sz="1600" dirty="0"/>
              <a:t>La inseguridad alimentaria en los adultos mayores es elevada. </a:t>
            </a:r>
          </a:p>
          <a:p>
            <a:pPr algn="just"/>
            <a:endParaRPr lang="es-EC" sz="1600" dirty="0"/>
          </a:p>
          <a:p>
            <a:pPr algn="just"/>
            <a:r>
              <a:rPr lang="es-EC" sz="1600" dirty="0"/>
              <a:t>Se asocia a alta prevalencia de sobrepeso y de obesidad, vivir en área rural, falta de instrucción educativa, ser mujer y pertenecer a niveles socioeconómicos bajos.</a:t>
            </a:r>
          </a:p>
          <a:p>
            <a:pPr algn="just"/>
            <a:endParaRPr lang="es-EC" sz="1600" dirty="0"/>
          </a:p>
          <a:p>
            <a:pPr algn="just"/>
            <a:r>
              <a:rPr lang="en-US" sz="1600" dirty="0"/>
              <a:t>El Ecuador </a:t>
            </a:r>
            <a:r>
              <a:rPr lang="en-US" sz="1600" dirty="0" err="1"/>
              <a:t>tiene</a:t>
            </a:r>
            <a:r>
              <a:rPr lang="en-US" sz="1600" dirty="0"/>
              <a:t> </a:t>
            </a:r>
            <a:r>
              <a:rPr lang="en-US" sz="1600" dirty="0" err="1"/>
              <a:t>políticas</a:t>
            </a:r>
            <a:r>
              <a:rPr lang="en-US" sz="1600" dirty="0"/>
              <a:t> </a:t>
            </a:r>
            <a:r>
              <a:rPr lang="en-US" sz="1600" dirty="0" err="1"/>
              <a:t>públicas</a:t>
            </a:r>
            <a:r>
              <a:rPr lang="en-US" sz="1600" dirty="0"/>
              <a:t> </a:t>
            </a:r>
            <a:r>
              <a:rPr lang="en-US" sz="1600" dirty="0" err="1"/>
              <a:t>enfocadas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proteger</a:t>
            </a:r>
            <a:r>
              <a:rPr lang="en-US" sz="1600" dirty="0"/>
              <a:t> la </a:t>
            </a:r>
            <a:r>
              <a:rPr lang="en-US" sz="1600" dirty="0" err="1"/>
              <a:t>salud</a:t>
            </a:r>
            <a:r>
              <a:rPr lang="en-US" sz="1600" dirty="0"/>
              <a:t>, la nutrición y la </a:t>
            </a:r>
            <a:r>
              <a:rPr lang="en-US" sz="1600" dirty="0" err="1"/>
              <a:t>alimentación</a:t>
            </a:r>
            <a:r>
              <a:rPr lang="en-US" sz="1600" dirty="0"/>
              <a:t> de los </a:t>
            </a:r>
            <a:r>
              <a:rPr lang="en-US" sz="1600" dirty="0" err="1"/>
              <a:t>adultos</a:t>
            </a:r>
            <a:r>
              <a:rPr lang="en-US" sz="1600" dirty="0"/>
              <a:t> </a:t>
            </a:r>
            <a:r>
              <a:rPr lang="en-US" sz="1600" dirty="0" err="1"/>
              <a:t>mayores</a:t>
            </a:r>
            <a:r>
              <a:rPr lang="en-US" sz="1600" dirty="0"/>
              <a:t>, </a:t>
            </a:r>
            <a:r>
              <a:rPr lang="en-US" sz="1600" dirty="0" err="1"/>
              <a:t>pero</a:t>
            </a:r>
            <a:r>
              <a:rPr lang="en-US" sz="1600" dirty="0"/>
              <a:t> son </a:t>
            </a:r>
            <a:r>
              <a:rPr lang="en-US" sz="1600" dirty="0" err="1"/>
              <a:t>necesarios</a:t>
            </a:r>
            <a:r>
              <a:rPr lang="en-US" sz="1600" dirty="0"/>
              <a:t> </a:t>
            </a:r>
            <a:r>
              <a:rPr lang="en-US" sz="1600" dirty="0" err="1"/>
              <a:t>programas</a:t>
            </a:r>
            <a:r>
              <a:rPr lang="en-US" sz="1600" dirty="0"/>
              <a:t> que </a:t>
            </a:r>
            <a:r>
              <a:rPr lang="en-US" sz="1600" dirty="0" err="1"/>
              <a:t>tengan</a:t>
            </a:r>
            <a:r>
              <a:rPr lang="en-US" sz="1600" dirty="0"/>
              <a:t> </a:t>
            </a:r>
            <a:r>
              <a:rPr lang="en-US" sz="1600" dirty="0" err="1"/>
              <a:t>impacto</a:t>
            </a:r>
            <a:r>
              <a:rPr lang="en-US" sz="1600" dirty="0"/>
              <a:t> </a:t>
            </a:r>
            <a:r>
              <a:rPr lang="en-US" sz="1600" dirty="0" err="1"/>
              <a:t>positivo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la población</a:t>
            </a:r>
          </a:p>
          <a:p>
            <a:pPr algn="just"/>
            <a:endParaRPr lang="en-US" sz="1600" dirty="0"/>
          </a:p>
          <a:p>
            <a:pPr algn="just"/>
            <a:r>
              <a:rPr lang="es-EC" sz="1600" dirty="0"/>
              <a:t>La academia tiene oportunidad de fomentar el cuidado y protección a los adultos mayores. </a:t>
            </a:r>
          </a:p>
          <a:p>
            <a:pPr algn="just"/>
            <a:endParaRPr lang="en-US" sz="1600" dirty="0"/>
          </a:p>
          <a:p>
            <a:pPr algn="just"/>
            <a:r>
              <a:rPr lang="es-EC" sz="1600" dirty="0"/>
              <a:t>La participación de la sociedad civil, de los líderes comunitarios y de las autoridades locales es fundamental para promover programas efectivos para garantizar un envejecimiento saludable, donde cada uno sea protagonista de este cambio hacia el bienestar de la comunidad.</a:t>
            </a:r>
            <a:endParaRPr lang="en-US" sz="1600" dirty="0"/>
          </a:p>
          <a:p>
            <a:pPr algn="just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64326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A01FC1-2A39-418D-861B-28947145A908}"/>
              </a:ext>
            </a:extLst>
          </p:cNvPr>
          <p:cNvSpPr/>
          <p:nvPr/>
        </p:nvSpPr>
        <p:spPr>
          <a:xfrm>
            <a:off x="2566258" y="8592"/>
            <a:ext cx="68759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Gracias por </a:t>
            </a: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su</a:t>
            </a:r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atención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92D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92D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026" name="Picture 2" descr="Seguridad Alimentaria y Nutricional - OPS/OMS | Organización Panamericana  de la Salud">
            <a:extLst>
              <a:ext uri="{FF2B5EF4-FFF2-40B4-BE49-F238E27FC236}">
                <a16:creationId xmlns:a16="http://schemas.microsoft.com/office/drawing/2014/main" id="{A14350D8-E697-4FC2-A20A-D9035B823F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021" y="2231333"/>
            <a:ext cx="6043957" cy="291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95D9AB-C357-4688-AA86-0B1A8295A963}"/>
              </a:ext>
            </a:extLst>
          </p:cNvPr>
          <p:cNvSpPr/>
          <p:nvPr/>
        </p:nvSpPr>
        <p:spPr>
          <a:xfrm>
            <a:off x="4419002" y="1453158"/>
            <a:ext cx="335399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victoria.abril@ucuenca.edu.ec</a:t>
            </a:r>
          </a:p>
        </p:txBody>
      </p:sp>
    </p:spTree>
    <p:extLst>
      <p:ext uri="{BB962C8B-B14F-4D97-AF65-F5344CB8AC3E}">
        <p14:creationId xmlns:p14="http://schemas.microsoft.com/office/powerpoint/2010/main" val="3017410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26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 oda.pptx.potx" id="{CD332F01-3128-42E0-AB92-1A4BCC4B702D}" vid="{493CC4C7-BD1E-41AE-89E9-C749ED6513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574DCA5E8CEA4E912B7198CE871E35" ma:contentTypeVersion="13" ma:contentTypeDescription="Creare un nuovo documento." ma:contentTypeScope="" ma:versionID="859e25f02032943d6c78fa49a375f49d">
  <xsd:schema xmlns:xsd="http://www.w3.org/2001/XMLSchema" xmlns:xs="http://www.w3.org/2001/XMLSchema" xmlns:p="http://schemas.microsoft.com/office/2006/metadata/properties" xmlns:ns3="8c2680b1-8717-4e17-af8a-c3c5948a3503" xmlns:ns4="3c9ac98d-36e3-464e-9a3d-571690e2b8cf" targetNamespace="http://schemas.microsoft.com/office/2006/metadata/properties" ma:root="true" ma:fieldsID="745b9142f29a0f3b6ba24a32d1432f24" ns3:_="" ns4:_="">
    <xsd:import namespace="8c2680b1-8717-4e17-af8a-c3c5948a3503"/>
    <xsd:import namespace="3c9ac98d-36e3-464e-9a3d-571690e2b8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680b1-8717-4e17-af8a-c3c5948a3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ac98d-36e3-464e-9a3d-571690e2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0EEFF4-CFAF-4EFD-9D21-A00AF9C5EE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B761D7-D61F-4B3E-AC9E-88C9AC78A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680b1-8717-4e17-af8a-c3c5948a3503"/>
    <ds:schemaRef ds:uri="3c9ac98d-36e3-464e-9a3d-571690e2b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CDD318-1496-4E70-84E5-F768A79A1BF7}">
  <ds:schemaRefs>
    <ds:schemaRef ds:uri="3c9ac98d-36e3-464e-9a3d-571690e2b8cf"/>
    <ds:schemaRef ds:uri="8c2680b1-8717-4e17-af8a-c3c5948a3503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oda.pptx</Template>
  <TotalTime>1496</TotalTime>
  <Words>1306</Words>
  <Application>Microsoft Office PowerPoint</Application>
  <PresentationFormat>Widescreen</PresentationFormat>
  <Paragraphs>471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Tema de Office</vt:lpstr>
      <vt:lpstr>PowerPoint Presentation</vt:lpstr>
      <vt:lpstr>Grupo de investigación</vt:lpstr>
      <vt:lpstr>Introducción</vt:lpstr>
      <vt:lpstr>Introducción</vt:lpstr>
      <vt:lpstr>Introducción</vt:lpstr>
      <vt:lpstr>Objetivo general</vt:lpstr>
      <vt:lpstr>Metodología</vt:lpstr>
      <vt:lpstr>Resultados</vt:lpstr>
      <vt:lpstr>Resultados</vt:lpstr>
      <vt:lpstr>Resultados</vt:lpstr>
      <vt:lpstr>Resultados</vt:lpstr>
      <vt:lpstr>Resultados</vt:lpstr>
      <vt:lpstr>Conclusiones y recomendaciones</vt:lpstr>
      <vt:lpstr>PowerPoint Presentation</vt:lpstr>
      <vt:lpstr>PowerPoint Presentation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Vega, Javiera (FAORLC)</dc:creator>
  <cp:lastModifiedBy>VA</cp:lastModifiedBy>
  <cp:revision>94</cp:revision>
  <dcterms:created xsi:type="dcterms:W3CDTF">2019-08-20T18:59:33Z</dcterms:created>
  <dcterms:modified xsi:type="dcterms:W3CDTF">2021-09-03T13:39:53Z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