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10" r:id="rId4"/>
  </p:sldMasterIdLst>
  <p:sldIdLst>
    <p:sldId id="256" r:id="rId5"/>
    <p:sldId id="257" r:id="rId6"/>
    <p:sldId id="274" r:id="rId7"/>
    <p:sldId id="277" r:id="rId8"/>
    <p:sldId id="278" r:id="rId9"/>
    <p:sldId id="279" r:id="rId10"/>
    <p:sldId id="281" r:id="rId11"/>
    <p:sldId id="286" r:id="rId12"/>
    <p:sldId id="282" r:id="rId13"/>
    <p:sldId id="283" r:id="rId14"/>
    <p:sldId id="287" r:id="rId15"/>
    <p:sldId id="288" r:id="rId16"/>
    <p:sldId id="289" r:id="rId17"/>
    <p:sldId id="290" r:id="rId18"/>
    <p:sldId id="291" r:id="rId19"/>
    <p:sldId id="25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50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08"/>
  </p:normalViewPr>
  <p:slideViewPr>
    <p:cSldViewPr snapToGrid="0" snapToObjects="1">
      <p:cViewPr varScale="1">
        <p:scale>
          <a:sx n="88" d="100"/>
          <a:sy n="88" d="100"/>
        </p:scale>
        <p:origin x="52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err="1"/>
              <a:t>Iniciativas</a:t>
            </a:r>
            <a:r>
              <a:rPr lang="en-US" dirty="0"/>
              <a:t> Planes de </a:t>
            </a:r>
            <a:r>
              <a:rPr lang="en-US" dirty="0" err="1"/>
              <a:t>Acción</a:t>
            </a:r>
            <a:r>
              <a:rPr lang="en-US" dirty="0"/>
              <a:t> para la </a:t>
            </a:r>
            <a:r>
              <a:rPr lang="en-US" dirty="0" err="1"/>
              <a:t>Transformación</a:t>
            </a:r>
            <a:r>
              <a:rPr lang="en-US" dirty="0"/>
              <a:t> del </a:t>
            </a:r>
            <a:r>
              <a:rPr lang="en-US" dirty="0" err="1"/>
              <a:t>Territorio</a:t>
            </a:r>
            <a:r>
              <a:rPr lang="en-US" dirty="0"/>
              <a:t> - 2019</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tx>
            <c:strRef>
              <c:f>Hoja1!$C$5</c:f>
              <c:strCache>
                <c:ptCount val="1"/>
                <c:pt idx="0">
                  <c:v>Iniciativas PDET 2019</c:v>
                </c:pt>
              </c:strCache>
            </c:strRef>
          </c:tx>
          <c:spPr>
            <a:solidFill>
              <a:schemeClr val="accent1">
                <a:alpha val="85000"/>
              </a:schemeClr>
            </a:solidFill>
            <a:ln w="9525" cap="flat" cmpd="sng" algn="ctr">
              <a:solidFill>
                <a:schemeClr val="lt1">
                  <a:alpha val="50000"/>
                </a:schemeClr>
              </a:solidFill>
              <a:round/>
            </a:ln>
            <a:effectLst/>
          </c:spPr>
          <c:invertIfNegative val="0"/>
          <c:dPt>
            <c:idx val="6"/>
            <c:invertIfNegative val="0"/>
            <c:bubble3D val="0"/>
            <c:spPr>
              <a:solidFill>
                <a:schemeClr val="accent2">
                  <a:lumMod val="50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F054-4489-A80E-941FEC38321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Hoja1!$A$6:$B$13</c:f>
              <c:strCache>
                <c:ptCount val="8"/>
                <c:pt idx="0">
                  <c:v>Ordenamiento social y propiedad rural y uso del suelo</c:v>
                </c:pt>
                <c:pt idx="1">
                  <c:v>Infraestructura y adecuación de tierras</c:v>
                </c:pt>
                <c:pt idx="2">
                  <c:v>Salud rural</c:v>
                </c:pt>
                <c:pt idx="3">
                  <c:v>Educación rural y primera infancia</c:v>
                </c:pt>
                <c:pt idx="4">
                  <c:v>Vivienda rural, agua potable y saneamiento básico rural</c:v>
                </c:pt>
                <c:pt idx="5">
                  <c:v>Reactivación económica y producción agropecuaria</c:v>
                </c:pt>
                <c:pt idx="6">
                  <c:v>Sistema para la garantía progresiva del derecho a la alimentación</c:v>
                </c:pt>
                <c:pt idx="7">
                  <c:v>Reconciliación, convivencia y construcción de paz</c:v>
                </c:pt>
              </c:strCache>
            </c:strRef>
          </c:cat>
          <c:val>
            <c:numRef>
              <c:f>Hoja1!$C$6:$C$13</c:f>
              <c:numCache>
                <c:formatCode>General</c:formatCode>
                <c:ptCount val="8"/>
                <c:pt idx="0">
                  <c:v>3304</c:v>
                </c:pt>
                <c:pt idx="1">
                  <c:v>3873</c:v>
                </c:pt>
                <c:pt idx="2">
                  <c:v>3526</c:v>
                </c:pt>
                <c:pt idx="3">
                  <c:v>7049</c:v>
                </c:pt>
                <c:pt idx="4">
                  <c:v>2680</c:v>
                </c:pt>
                <c:pt idx="5">
                  <c:v>6065</c:v>
                </c:pt>
                <c:pt idx="6">
                  <c:v>1755</c:v>
                </c:pt>
                <c:pt idx="7">
                  <c:v>4556</c:v>
                </c:pt>
              </c:numCache>
            </c:numRef>
          </c:val>
          <c:extLst>
            <c:ext xmlns:c16="http://schemas.microsoft.com/office/drawing/2014/chart" uri="{C3380CC4-5D6E-409C-BE32-E72D297353CC}">
              <c16:uniqueId val="{00000000-F054-4489-A80E-941FEC383219}"/>
            </c:ext>
          </c:extLst>
        </c:ser>
        <c:dLbls>
          <c:dLblPos val="inEnd"/>
          <c:showLegendKey val="0"/>
          <c:showVal val="1"/>
          <c:showCatName val="0"/>
          <c:showSerName val="0"/>
          <c:showPercent val="0"/>
          <c:showBubbleSize val="0"/>
        </c:dLbls>
        <c:gapWidth val="65"/>
        <c:axId val="317710504"/>
        <c:axId val="317712464"/>
      </c:barChart>
      <c:catAx>
        <c:axId val="317710504"/>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800" b="1" i="0" u="none" strike="noStrike" kern="1200" cap="all" baseline="0">
                <a:solidFill>
                  <a:schemeClr val="dk1">
                    <a:lumMod val="75000"/>
                    <a:lumOff val="25000"/>
                  </a:schemeClr>
                </a:solidFill>
                <a:latin typeface="+mn-lt"/>
                <a:ea typeface="+mn-ea"/>
                <a:cs typeface="+mn-cs"/>
              </a:defRPr>
            </a:pPr>
            <a:endParaRPr lang="en-US"/>
          </a:p>
        </c:txPr>
        <c:crossAx val="317712464"/>
        <c:crosses val="autoZero"/>
        <c:auto val="1"/>
        <c:lblAlgn val="ctr"/>
        <c:lblOffset val="100"/>
        <c:noMultiLvlLbl val="0"/>
      </c:catAx>
      <c:valAx>
        <c:axId val="317712464"/>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dk1">
                    <a:lumMod val="75000"/>
                    <a:lumOff val="25000"/>
                  </a:schemeClr>
                </a:solidFill>
                <a:latin typeface="+mn-lt"/>
                <a:ea typeface="+mn-ea"/>
                <a:cs typeface="+mn-cs"/>
              </a:defRPr>
            </a:pPr>
            <a:endParaRPr lang="en-US"/>
          </a:p>
        </c:txPr>
        <c:crossAx val="317710504"/>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BD57A8-9652-487D-BF97-E2AACEC60B79}" type="doc">
      <dgm:prSet loTypeId="urn:microsoft.com/office/officeart/2008/layout/HorizontalMultiLevelHierarchy" loCatId="hierarchy" qsTypeId="urn:microsoft.com/office/officeart/2005/8/quickstyle/3d1" qsCatId="3D" csTypeId="urn:microsoft.com/office/officeart/2005/8/colors/accent2_4" csCatId="accent2" phldr="1"/>
      <dgm:spPr/>
      <dgm:t>
        <a:bodyPr/>
        <a:lstStyle/>
        <a:p>
          <a:endParaRPr lang="es-ES"/>
        </a:p>
      </dgm:t>
    </dgm:pt>
    <dgm:pt modelId="{EA0AC42D-F3E4-41E9-A417-22413C2A4AF9}">
      <dgm:prSet phldrT="[Texto]"/>
      <dgm:spPr/>
      <dgm:t>
        <a:bodyPr/>
        <a:lstStyle/>
        <a:p>
          <a:r>
            <a:rPr lang="es-ES" dirty="0" smtClean="0"/>
            <a:t>Reforma rural integral</a:t>
          </a:r>
          <a:endParaRPr lang="es-ES" dirty="0"/>
        </a:p>
      </dgm:t>
    </dgm:pt>
    <dgm:pt modelId="{4E392C38-B473-4523-9408-87AC9D081946}" type="parTrans" cxnId="{558DD887-C3A1-4EE6-8E7C-8F55B7A29C91}">
      <dgm:prSet/>
      <dgm:spPr/>
      <dgm:t>
        <a:bodyPr/>
        <a:lstStyle/>
        <a:p>
          <a:endParaRPr lang="es-ES"/>
        </a:p>
      </dgm:t>
    </dgm:pt>
    <dgm:pt modelId="{A7931231-F59F-4FAF-88CE-9451550F1EE9}" type="sibTrans" cxnId="{558DD887-C3A1-4EE6-8E7C-8F55B7A29C91}">
      <dgm:prSet/>
      <dgm:spPr/>
      <dgm:t>
        <a:bodyPr/>
        <a:lstStyle/>
        <a:p>
          <a:endParaRPr lang="es-ES"/>
        </a:p>
      </dgm:t>
    </dgm:pt>
    <dgm:pt modelId="{1107B7EC-DDB9-4617-836F-2CC8D1722CD9}">
      <dgm:prSet phldrT="[Texto]"/>
      <dgm:spPr/>
      <dgm:t>
        <a:bodyPr/>
        <a:lstStyle/>
        <a:p>
          <a:r>
            <a:rPr lang="es-ES" dirty="0" smtClean="0"/>
            <a:t>1. Fondo de tierras para la RRI</a:t>
          </a:r>
          <a:endParaRPr lang="es-ES" dirty="0"/>
        </a:p>
      </dgm:t>
    </dgm:pt>
    <dgm:pt modelId="{52D87F82-4333-4E96-9546-9D06F50ED6ED}" type="parTrans" cxnId="{E005E2DB-33EF-4F88-9A2E-5EBB432A2F15}">
      <dgm:prSet/>
      <dgm:spPr/>
      <dgm:t>
        <a:bodyPr/>
        <a:lstStyle/>
        <a:p>
          <a:endParaRPr lang="es-ES"/>
        </a:p>
      </dgm:t>
    </dgm:pt>
    <dgm:pt modelId="{9B525FE4-478C-442A-9E03-7D247C4FF61D}" type="sibTrans" cxnId="{E005E2DB-33EF-4F88-9A2E-5EBB432A2F15}">
      <dgm:prSet/>
      <dgm:spPr/>
      <dgm:t>
        <a:bodyPr/>
        <a:lstStyle/>
        <a:p>
          <a:endParaRPr lang="es-ES"/>
        </a:p>
      </dgm:t>
    </dgm:pt>
    <dgm:pt modelId="{51BA0079-34F5-4319-817C-D46EE1DF6630}">
      <dgm:prSet phldrT="[Texto]"/>
      <dgm:spPr>
        <a:gradFill rotWithShape="0">
          <a:gsLst>
            <a:gs pos="0">
              <a:schemeClr val="accent2">
                <a:lumMod val="50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gradFill>
      </dgm:spPr>
      <dgm:t>
        <a:bodyPr/>
        <a:lstStyle/>
        <a:p>
          <a:r>
            <a:rPr lang="es-ES" dirty="0" smtClean="0"/>
            <a:t>2. Programas de Desarrollo con enfoque territorial PDET</a:t>
          </a:r>
          <a:endParaRPr lang="es-ES" dirty="0"/>
        </a:p>
      </dgm:t>
    </dgm:pt>
    <dgm:pt modelId="{9FB320C8-0D5D-46D7-873A-1FB148B49565}" type="parTrans" cxnId="{971E56A7-701F-4F95-A2C3-90335B12F9B6}">
      <dgm:prSet/>
      <dgm:spPr/>
      <dgm:t>
        <a:bodyPr/>
        <a:lstStyle/>
        <a:p>
          <a:endParaRPr lang="es-ES"/>
        </a:p>
      </dgm:t>
    </dgm:pt>
    <dgm:pt modelId="{940184D5-22A2-4B91-B817-029E09EB2A1A}" type="sibTrans" cxnId="{971E56A7-701F-4F95-A2C3-90335B12F9B6}">
      <dgm:prSet/>
      <dgm:spPr/>
      <dgm:t>
        <a:bodyPr/>
        <a:lstStyle/>
        <a:p>
          <a:endParaRPr lang="es-ES"/>
        </a:p>
      </dgm:t>
    </dgm:pt>
    <dgm:pt modelId="{780A47D5-DE06-4DB4-88AC-F549B31FD339}">
      <dgm:prSet phldrT="[Texto]"/>
      <dgm:spPr/>
      <dgm:t>
        <a:bodyPr/>
        <a:lstStyle/>
        <a:p>
          <a:r>
            <a:rPr lang="es-ES" dirty="0" smtClean="0"/>
            <a:t>3. Planes Nacionales para la Reforma rural integral</a:t>
          </a:r>
          <a:endParaRPr lang="es-ES" dirty="0"/>
        </a:p>
      </dgm:t>
    </dgm:pt>
    <dgm:pt modelId="{EA0A0CFA-E2CE-43B6-9362-47E7676E1573}" type="parTrans" cxnId="{748B75A5-5DF0-4F89-A840-4A63F8928E97}">
      <dgm:prSet/>
      <dgm:spPr/>
      <dgm:t>
        <a:bodyPr/>
        <a:lstStyle/>
        <a:p>
          <a:endParaRPr lang="es-ES"/>
        </a:p>
      </dgm:t>
    </dgm:pt>
    <dgm:pt modelId="{326D7FA0-5C85-48E3-AE27-8FB8D2B27AAF}" type="sibTrans" cxnId="{748B75A5-5DF0-4F89-A840-4A63F8928E97}">
      <dgm:prSet/>
      <dgm:spPr/>
      <dgm:t>
        <a:bodyPr/>
        <a:lstStyle/>
        <a:p>
          <a:endParaRPr lang="es-ES"/>
        </a:p>
      </dgm:t>
    </dgm:pt>
    <dgm:pt modelId="{628D0BBF-8F43-4E11-8F95-DB25FBB15F46}" type="pres">
      <dgm:prSet presAssocID="{85BD57A8-9652-487D-BF97-E2AACEC60B79}" presName="Name0" presStyleCnt="0">
        <dgm:presLayoutVars>
          <dgm:chPref val="1"/>
          <dgm:dir/>
          <dgm:animOne val="branch"/>
          <dgm:animLvl val="lvl"/>
          <dgm:resizeHandles val="exact"/>
        </dgm:presLayoutVars>
      </dgm:prSet>
      <dgm:spPr/>
      <dgm:t>
        <a:bodyPr/>
        <a:lstStyle/>
        <a:p>
          <a:endParaRPr lang="es-ES"/>
        </a:p>
      </dgm:t>
    </dgm:pt>
    <dgm:pt modelId="{06BDF203-3063-4C53-8506-8599FA963F93}" type="pres">
      <dgm:prSet presAssocID="{EA0AC42D-F3E4-41E9-A417-22413C2A4AF9}" presName="root1" presStyleCnt="0"/>
      <dgm:spPr/>
      <dgm:t>
        <a:bodyPr/>
        <a:lstStyle/>
        <a:p>
          <a:endParaRPr lang="es-ES"/>
        </a:p>
      </dgm:t>
    </dgm:pt>
    <dgm:pt modelId="{B6872ACC-4774-4703-8321-57C82709E8DF}" type="pres">
      <dgm:prSet presAssocID="{EA0AC42D-F3E4-41E9-A417-22413C2A4AF9}" presName="LevelOneTextNode" presStyleLbl="node0" presStyleIdx="0" presStyleCnt="1" custLinFactNeighborX="-21029" custLinFactNeighborY="-15482">
        <dgm:presLayoutVars>
          <dgm:chPref val="3"/>
        </dgm:presLayoutVars>
      </dgm:prSet>
      <dgm:spPr/>
      <dgm:t>
        <a:bodyPr/>
        <a:lstStyle/>
        <a:p>
          <a:endParaRPr lang="es-ES"/>
        </a:p>
      </dgm:t>
    </dgm:pt>
    <dgm:pt modelId="{906C09C7-497C-4B78-B124-FB1C6CCD1E64}" type="pres">
      <dgm:prSet presAssocID="{EA0AC42D-F3E4-41E9-A417-22413C2A4AF9}" presName="level2hierChild" presStyleCnt="0"/>
      <dgm:spPr/>
      <dgm:t>
        <a:bodyPr/>
        <a:lstStyle/>
        <a:p>
          <a:endParaRPr lang="es-ES"/>
        </a:p>
      </dgm:t>
    </dgm:pt>
    <dgm:pt modelId="{35A574D7-B1D5-46DC-A49B-92A822021780}" type="pres">
      <dgm:prSet presAssocID="{52D87F82-4333-4E96-9546-9D06F50ED6ED}" presName="conn2-1" presStyleLbl="parChTrans1D2" presStyleIdx="0" presStyleCnt="3"/>
      <dgm:spPr/>
      <dgm:t>
        <a:bodyPr/>
        <a:lstStyle/>
        <a:p>
          <a:endParaRPr lang="es-ES"/>
        </a:p>
      </dgm:t>
    </dgm:pt>
    <dgm:pt modelId="{27994904-6B9F-4B71-8FC2-DE659FFD9CD8}" type="pres">
      <dgm:prSet presAssocID="{52D87F82-4333-4E96-9546-9D06F50ED6ED}" presName="connTx" presStyleLbl="parChTrans1D2" presStyleIdx="0" presStyleCnt="3"/>
      <dgm:spPr/>
      <dgm:t>
        <a:bodyPr/>
        <a:lstStyle/>
        <a:p>
          <a:endParaRPr lang="es-ES"/>
        </a:p>
      </dgm:t>
    </dgm:pt>
    <dgm:pt modelId="{6C8B5BCD-508F-482F-8FA3-F35FB6AE9DFA}" type="pres">
      <dgm:prSet presAssocID="{1107B7EC-DDB9-4617-836F-2CC8D1722CD9}" presName="root2" presStyleCnt="0"/>
      <dgm:spPr/>
      <dgm:t>
        <a:bodyPr/>
        <a:lstStyle/>
        <a:p>
          <a:endParaRPr lang="es-ES"/>
        </a:p>
      </dgm:t>
    </dgm:pt>
    <dgm:pt modelId="{84C15268-736F-4D74-9A3B-5DE675DFDE63}" type="pres">
      <dgm:prSet presAssocID="{1107B7EC-DDB9-4617-836F-2CC8D1722CD9}" presName="LevelTwoTextNode" presStyleLbl="node2" presStyleIdx="0" presStyleCnt="3">
        <dgm:presLayoutVars>
          <dgm:chPref val="3"/>
        </dgm:presLayoutVars>
      </dgm:prSet>
      <dgm:spPr/>
      <dgm:t>
        <a:bodyPr/>
        <a:lstStyle/>
        <a:p>
          <a:endParaRPr lang="es-ES"/>
        </a:p>
      </dgm:t>
    </dgm:pt>
    <dgm:pt modelId="{B330425E-217D-4D77-8BFD-62FE3DAEB6BE}" type="pres">
      <dgm:prSet presAssocID="{1107B7EC-DDB9-4617-836F-2CC8D1722CD9}" presName="level3hierChild" presStyleCnt="0"/>
      <dgm:spPr/>
      <dgm:t>
        <a:bodyPr/>
        <a:lstStyle/>
        <a:p>
          <a:endParaRPr lang="es-ES"/>
        </a:p>
      </dgm:t>
    </dgm:pt>
    <dgm:pt modelId="{EA55D672-1FC5-4FF6-8710-98892B25E052}" type="pres">
      <dgm:prSet presAssocID="{9FB320C8-0D5D-46D7-873A-1FB148B49565}" presName="conn2-1" presStyleLbl="parChTrans1D2" presStyleIdx="1" presStyleCnt="3"/>
      <dgm:spPr/>
      <dgm:t>
        <a:bodyPr/>
        <a:lstStyle/>
        <a:p>
          <a:endParaRPr lang="es-ES"/>
        </a:p>
      </dgm:t>
    </dgm:pt>
    <dgm:pt modelId="{5B714CFB-9A97-4980-864C-B7DF8723C474}" type="pres">
      <dgm:prSet presAssocID="{9FB320C8-0D5D-46D7-873A-1FB148B49565}" presName="connTx" presStyleLbl="parChTrans1D2" presStyleIdx="1" presStyleCnt="3"/>
      <dgm:spPr/>
      <dgm:t>
        <a:bodyPr/>
        <a:lstStyle/>
        <a:p>
          <a:endParaRPr lang="es-ES"/>
        </a:p>
      </dgm:t>
    </dgm:pt>
    <dgm:pt modelId="{EE98AD0A-5656-4C70-82E0-C28195796013}" type="pres">
      <dgm:prSet presAssocID="{51BA0079-34F5-4319-817C-D46EE1DF6630}" presName="root2" presStyleCnt="0"/>
      <dgm:spPr/>
      <dgm:t>
        <a:bodyPr/>
        <a:lstStyle/>
        <a:p>
          <a:endParaRPr lang="es-ES"/>
        </a:p>
      </dgm:t>
    </dgm:pt>
    <dgm:pt modelId="{5EF59E95-957B-4B7F-AD13-F3FAD476A967}" type="pres">
      <dgm:prSet presAssocID="{51BA0079-34F5-4319-817C-D46EE1DF6630}" presName="LevelTwoTextNode" presStyleLbl="node2" presStyleIdx="1" presStyleCnt="3">
        <dgm:presLayoutVars>
          <dgm:chPref val="3"/>
        </dgm:presLayoutVars>
      </dgm:prSet>
      <dgm:spPr/>
      <dgm:t>
        <a:bodyPr/>
        <a:lstStyle/>
        <a:p>
          <a:endParaRPr lang="es-ES"/>
        </a:p>
      </dgm:t>
    </dgm:pt>
    <dgm:pt modelId="{147BA106-3034-482A-B5D3-E30890B9E418}" type="pres">
      <dgm:prSet presAssocID="{51BA0079-34F5-4319-817C-D46EE1DF6630}" presName="level3hierChild" presStyleCnt="0"/>
      <dgm:spPr/>
      <dgm:t>
        <a:bodyPr/>
        <a:lstStyle/>
        <a:p>
          <a:endParaRPr lang="es-ES"/>
        </a:p>
      </dgm:t>
    </dgm:pt>
    <dgm:pt modelId="{2403503A-403E-4F4D-9E49-4602B67A68B0}" type="pres">
      <dgm:prSet presAssocID="{EA0A0CFA-E2CE-43B6-9362-47E7676E1573}" presName="conn2-1" presStyleLbl="parChTrans1D2" presStyleIdx="2" presStyleCnt="3"/>
      <dgm:spPr/>
      <dgm:t>
        <a:bodyPr/>
        <a:lstStyle/>
        <a:p>
          <a:endParaRPr lang="es-ES"/>
        </a:p>
      </dgm:t>
    </dgm:pt>
    <dgm:pt modelId="{ED7D3F78-F4A8-4B88-85C3-570246D4E3F8}" type="pres">
      <dgm:prSet presAssocID="{EA0A0CFA-E2CE-43B6-9362-47E7676E1573}" presName="connTx" presStyleLbl="parChTrans1D2" presStyleIdx="2" presStyleCnt="3"/>
      <dgm:spPr/>
      <dgm:t>
        <a:bodyPr/>
        <a:lstStyle/>
        <a:p>
          <a:endParaRPr lang="es-ES"/>
        </a:p>
      </dgm:t>
    </dgm:pt>
    <dgm:pt modelId="{BED1FB67-DA88-43FF-87BD-98F806FD4D2F}" type="pres">
      <dgm:prSet presAssocID="{780A47D5-DE06-4DB4-88AC-F549B31FD339}" presName="root2" presStyleCnt="0"/>
      <dgm:spPr/>
      <dgm:t>
        <a:bodyPr/>
        <a:lstStyle/>
        <a:p>
          <a:endParaRPr lang="es-ES"/>
        </a:p>
      </dgm:t>
    </dgm:pt>
    <dgm:pt modelId="{74E13DE7-7A9B-408E-B2AF-58180CED5F97}" type="pres">
      <dgm:prSet presAssocID="{780A47D5-DE06-4DB4-88AC-F549B31FD339}" presName="LevelTwoTextNode" presStyleLbl="node2" presStyleIdx="2" presStyleCnt="3">
        <dgm:presLayoutVars>
          <dgm:chPref val="3"/>
        </dgm:presLayoutVars>
      </dgm:prSet>
      <dgm:spPr/>
      <dgm:t>
        <a:bodyPr/>
        <a:lstStyle/>
        <a:p>
          <a:endParaRPr lang="es-ES"/>
        </a:p>
      </dgm:t>
    </dgm:pt>
    <dgm:pt modelId="{81114CF6-1BA6-4DE6-8DB6-9C7B501F2A2F}" type="pres">
      <dgm:prSet presAssocID="{780A47D5-DE06-4DB4-88AC-F549B31FD339}" presName="level3hierChild" presStyleCnt="0"/>
      <dgm:spPr/>
      <dgm:t>
        <a:bodyPr/>
        <a:lstStyle/>
        <a:p>
          <a:endParaRPr lang="es-ES"/>
        </a:p>
      </dgm:t>
    </dgm:pt>
  </dgm:ptLst>
  <dgm:cxnLst>
    <dgm:cxn modelId="{70054AA8-41EA-47A6-AA28-C036AFC0C251}" type="presOf" srcId="{EA0A0CFA-E2CE-43B6-9362-47E7676E1573}" destId="{ED7D3F78-F4A8-4B88-85C3-570246D4E3F8}" srcOrd="1" destOrd="0" presId="urn:microsoft.com/office/officeart/2008/layout/HorizontalMultiLevelHierarchy"/>
    <dgm:cxn modelId="{029801EB-938A-4E46-8FBA-29D88B324380}" type="presOf" srcId="{1107B7EC-DDB9-4617-836F-2CC8D1722CD9}" destId="{84C15268-736F-4D74-9A3B-5DE675DFDE63}" srcOrd="0" destOrd="0" presId="urn:microsoft.com/office/officeart/2008/layout/HorizontalMultiLevelHierarchy"/>
    <dgm:cxn modelId="{6779C564-4A4D-4B7A-9D80-4DE553198DEC}" type="presOf" srcId="{85BD57A8-9652-487D-BF97-E2AACEC60B79}" destId="{628D0BBF-8F43-4E11-8F95-DB25FBB15F46}" srcOrd="0" destOrd="0" presId="urn:microsoft.com/office/officeart/2008/layout/HorizontalMultiLevelHierarchy"/>
    <dgm:cxn modelId="{F18D7C4C-8719-47FF-AB34-8870CAEC661E}" type="presOf" srcId="{EA0AC42D-F3E4-41E9-A417-22413C2A4AF9}" destId="{B6872ACC-4774-4703-8321-57C82709E8DF}" srcOrd="0" destOrd="0" presId="urn:microsoft.com/office/officeart/2008/layout/HorizontalMultiLevelHierarchy"/>
    <dgm:cxn modelId="{19E704C9-CE20-4F69-BDA3-93BF138FBAFD}" type="presOf" srcId="{9FB320C8-0D5D-46D7-873A-1FB148B49565}" destId="{5B714CFB-9A97-4980-864C-B7DF8723C474}" srcOrd="1" destOrd="0" presId="urn:microsoft.com/office/officeart/2008/layout/HorizontalMultiLevelHierarchy"/>
    <dgm:cxn modelId="{84D493D8-168A-4FBB-852B-401C467936B4}" type="presOf" srcId="{780A47D5-DE06-4DB4-88AC-F549B31FD339}" destId="{74E13DE7-7A9B-408E-B2AF-58180CED5F97}" srcOrd="0" destOrd="0" presId="urn:microsoft.com/office/officeart/2008/layout/HorizontalMultiLevelHierarchy"/>
    <dgm:cxn modelId="{E005E2DB-33EF-4F88-9A2E-5EBB432A2F15}" srcId="{EA0AC42D-F3E4-41E9-A417-22413C2A4AF9}" destId="{1107B7EC-DDB9-4617-836F-2CC8D1722CD9}" srcOrd="0" destOrd="0" parTransId="{52D87F82-4333-4E96-9546-9D06F50ED6ED}" sibTransId="{9B525FE4-478C-442A-9E03-7D247C4FF61D}"/>
    <dgm:cxn modelId="{80E0F042-E78A-4E1F-A569-8B8D21630E38}" type="presOf" srcId="{EA0A0CFA-E2CE-43B6-9362-47E7676E1573}" destId="{2403503A-403E-4F4D-9E49-4602B67A68B0}" srcOrd="0" destOrd="0" presId="urn:microsoft.com/office/officeart/2008/layout/HorizontalMultiLevelHierarchy"/>
    <dgm:cxn modelId="{558DD887-C3A1-4EE6-8E7C-8F55B7A29C91}" srcId="{85BD57A8-9652-487D-BF97-E2AACEC60B79}" destId="{EA0AC42D-F3E4-41E9-A417-22413C2A4AF9}" srcOrd="0" destOrd="0" parTransId="{4E392C38-B473-4523-9408-87AC9D081946}" sibTransId="{A7931231-F59F-4FAF-88CE-9451550F1EE9}"/>
    <dgm:cxn modelId="{216340BA-BB18-4D93-B30F-389DF795EB34}" type="presOf" srcId="{52D87F82-4333-4E96-9546-9D06F50ED6ED}" destId="{35A574D7-B1D5-46DC-A49B-92A822021780}" srcOrd="0" destOrd="0" presId="urn:microsoft.com/office/officeart/2008/layout/HorizontalMultiLevelHierarchy"/>
    <dgm:cxn modelId="{0A27B7DE-C45C-4B72-A8DE-A697B38F4E15}" type="presOf" srcId="{9FB320C8-0D5D-46D7-873A-1FB148B49565}" destId="{EA55D672-1FC5-4FF6-8710-98892B25E052}" srcOrd="0" destOrd="0" presId="urn:microsoft.com/office/officeart/2008/layout/HorizontalMultiLevelHierarchy"/>
    <dgm:cxn modelId="{971E56A7-701F-4F95-A2C3-90335B12F9B6}" srcId="{EA0AC42D-F3E4-41E9-A417-22413C2A4AF9}" destId="{51BA0079-34F5-4319-817C-D46EE1DF6630}" srcOrd="1" destOrd="0" parTransId="{9FB320C8-0D5D-46D7-873A-1FB148B49565}" sibTransId="{940184D5-22A2-4B91-B817-029E09EB2A1A}"/>
    <dgm:cxn modelId="{748B75A5-5DF0-4F89-A840-4A63F8928E97}" srcId="{EA0AC42D-F3E4-41E9-A417-22413C2A4AF9}" destId="{780A47D5-DE06-4DB4-88AC-F549B31FD339}" srcOrd="2" destOrd="0" parTransId="{EA0A0CFA-E2CE-43B6-9362-47E7676E1573}" sibTransId="{326D7FA0-5C85-48E3-AE27-8FB8D2B27AAF}"/>
    <dgm:cxn modelId="{463783A1-8777-4388-B35E-617B9FA9436F}" type="presOf" srcId="{52D87F82-4333-4E96-9546-9D06F50ED6ED}" destId="{27994904-6B9F-4B71-8FC2-DE659FFD9CD8}" srcOrd="1" destOrd="0" presId="urn:microsoft.com/office/officeart/2008/layout/HorizontalMultiLevelHierarchy"/>
    <dgm:cxn modelId="{E42EF847-24FC-4BA1-B263-BD7DE42690F3}" type="presOf" srcId="{51BA0079-34F5-4319-817C-D46EE1DF6630}" destId="{5EF59E95-957B-4B7F-AD13-F3FAD476A967}" srcOrd="0" destOrd="0" presId="urn:microsoft.com/office/officeart/2008/layout/HorizontalMultiLevelHierarchy"/>
    <dgm:cxn modelId="{0AB4B731-1859-41F0-BBD7-82F94D08F059}" type="presParOf" srcId="{628D0BBF-8F43-4E11-8F95-DB25FBB15F46}" destId="{06BDF203-3063-4C53-8506-8599FA963F93}" srcOrd="0" destOrd="0" presId="urn:microsoft.com/office/officeart/2008/layout/HorizontalMultiLevelHierarchy"/>
    <dgm:cxn modelId="{A9A36E1B-0EF8-49A2-9563-0A822F46FE09}" type="presParOf" srcId="{06BDF203-3063-4C53-8506-8599FA963F93}" destId="{B6872ACC-4774-4703-8321-57C82709E8DF}" srcOrd="0" destOrd="0" presId="urn:microsoft.com/office/officeart/2008/layout/HorizontalMultiLevelHierarchy"/>
    <dgm:cxn modelId="{D0F99A99-2C70-4F65-829F-B7CAEF728A29}" type="presParOf" srcId="{06BDF203-3063-4C53-8506-8599FA963F93}" destId="{906C09C7-497C-4B78-B124-FB1C6CCD1E64}" srcOrd="1" destOrd="0" presId="urn:microsoft.com/office/officeart/2008/layout/HorizontalMultiLevelHierarchy"/>
    <dgm:cxn modelId="{8CF25CE2-576F-4C68-8190-6174EB0D0927}" type="presParOf" srcId="{906C09C7-497C-4B78-B124-FB1C6CCD1E64}" destId="{35A574D7-B1D5-46DC-A49B-92A822021780}" srcOrd="0" destOrd="0" presId="urn:microsoft.com/office/officeart/2008/layout/HorizontalMultiLevelHierarchy"/>
    <dgm:cxn modelId="{19783116-2774-461E-9252-357320CCDB33}" type="presParOf" srcId="{35A574D7-B1D5-46DC-A49B-92A822021780}" destId="{27994904-6B9F-4B71-8FC2-DE659FFD9CD8}" srcOrd="0" destOrd="0" presId="urn:microsoft.com/office/officeart/2008/layout/HorizontalMultiLevelHierarchy"/>
    <dgm:cxn modelId="{C98F90B1-61A2-48F5-BDF4-4999EA6FB909}" type="presParOf" srcId="{906C09C7-497C-4B78-B124-FB1C6CCD1E64}" destId="{6C8B5BCD-508F-482F-8FA3-F35FB6AE9DFA}" srcOrd="1" destOrd="0" presId="urn:microsoft.com/office/officeart/2008/layout/HorizontalMultiLevelHierarchy"/>
    <dgm:cxn modelId="{043D3386-BE34-444C-B59B-20D706E7ADFB}" type="presParOf" srcId="{6C8B5BCD-508F-482F-8FA3-F35FB6AE9DFA}" destId="{84C15268-736F-4D74-9A3B-5DE675DFDE63}" srcOrd="0" destOrd="0" presId="urn:microsoft.com/office/officeart/2008/layout/HorizontalMultiLevelHierarchy"/>
    <dgm:cxn modelId="{3D90E9B1-AB4E-407B-8BA1-F0C4FD3494A2}" type="presParOf" srcId="{6C8B5BCD-508F-482F-8FA3-F35FB6AE9DFA}" destId="{B330425E-217D-4D77-8BFD-62FE3DAEB6BE}" srcOrd="1" destOrd="0" presId="urn:microsoft.com/office/officeart/2008/layout/HorizontalMultiLevelHierarchy"/>
    <dgm:cxn modelId="{2A242DC6-1E4F-44B0-891E-B8A097643E82}" type="presParOf" srcId="{906C09C7-497C-4B78-B124-FB1C6CCD1E64}" destId="{EA55D672-1FC5-4FF6-8710-98892B25E052}" srcOrd="2" destOrd="0" presId="urn:microsoft.com/office/officeart/2008/layout/HorizontalMultiLevelHierarchy"/>
    <dgm:cxn modelId="{F5BC12F3-8F8E-4DCE-80FA-D7E7A3223B68}" type="presParOf" srcId="{EA55D672-1FC5-4FF6-8710-98892B25E052}" destId="{5B714CFB-9A97-4980-864C-B7DF8723C474}" srcOrd="0" destOrd="0" presId="urn:microsoft.com/office/officeart/2008/layout/HorizontalMultiLevelHierarchy"/>
    <dgm:cxn modelId="{D3EB4B14-464B-4EC8-84ED-11453EBADFB8}" type="presParOf" srcId="{906C09C7-497C-4B78-B124-FB1C6CCD1E64}" destId="{EE98AD0A-5656-4C70-82E0-C28195796013}" srcOrd="3" destOrd="0" presId="urn:microsoft.com/office/officeart/2008/layout/HorizontalMultiLevelHierarchy"/>
    <dgm:cxn modelId="{7320D811-BB9E-41B7-9C32-AA7B1351A39C}" type="presParOf" srcId="{EE98AD0A-5656-4C70-82E0-C28195796013}" destId="{5EF59E95-957B-4B7F-AD13-F3FAD476A967}" srcOrd="0" destOrd="0" presId="urn:microsoft.com/office/officeart/2008/layout/HorizontalMultiLevelHierarchy"/>
    <dgm:cxn modelId="{F88C56DD-F753-44A1-8BAA-A1D3684CBDAE}" type="presParOf" srcId="{EE98AD0A-5656-4C70-82E0-C28195796013}" destId="{147BA106-3034-482A-B5D3-E30890B9E418}" srcOrd="1" destOrd="0" presId="urn:microsoft.com/office/officeart/2008/layout/HorizontalMultiLevelHierarchy"/>
    <dgm:cxn modelId="{B9ECB6B9-17FE-4F9E-9029-F8C9F45DA129}" type="presParOf" srcId="{906C09C7-497C-4B78-B124-FB1C6CCD1E64}" destId="{2403503A-403E-4F4D-9E49-4602B67A68B0}" srcOrd="4" destOrd="0" presId="urn:microsoft.com/office/officeart/2008/layout/HorizontalMultiLevelHierarchy"/>
    <dgm:cxn modelId="{62BF10AF-6B5A-415C-8E6B-7DED6EDBB8F6}" type="presParOf" srcId="{2403503A-403E-4F4D-9E49-4602B67A68B0}" destId="{ED7D3F78-F4A8-4B88-85C3-570246D4E3F8}" srcOrd="0" destOrd="0" presId="urn:microsoft.com/office/officeart/2008/layout/HorizontalMultiLevelHierarchy"/>
    <dgm:cxn modelId="{FD72EA7F-26E1-4740-9EE6-067A6A7412B8}" type="presParOf" srcId="{906C09C7-497C-4B78-B124-FB1C6CCD1E64}" destId="{BED1FB67-DA88-43FF-87BD-98F806FD4D2F}" srcOrd="5" destOrd="0" presId="urn:microsoft.com/office/officeart/2008/layout/HorizontalMultiLevelHierarchy"/>
    <dgm:cxn modelId="{8C7A1847-09E5-43C9-8377-CBD2CA96D819}" type="presParOf" srcId="{BED1FB67-DA88-43FF-87BD-98F806FD4D2F}" destId="{74E13DE7-7A9B-408E-B2AF-58180CED5F97}" srcOrd="0" destOrd="0" presId="urn:microsoft.com/office/officeart/2008/layout/HorizontalMultiLevelHierarchy"/>
    <dgm:cxn modelId="{647081FB-9B28-467E-B4BB-7AD1A515AE8A}" type="presParOf" srcId="{BED1FB67-DA88-43FF-87BD-98F806FD4D2F}" destId="{81114CF6-1BA6-4DE6-8DB6-9C7B501F2A2F}"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7067BF-74B3-4CD2-82D7-725453354AA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ES"/>
        </a:p>
      </dgm:t>
    </dgm:pt>
    <dgm:pt modelId="{C59545CE-C880-446F-BF8D-4A8F192399E3}">
      <dgm:prSet phldrT="[Texto]"/>
      <dgm:spPr/>
      <dgm:t>
        <a:bodyPr/>
        <a:lstStyle/>
        <a:p>
          <a:r>
            <a:rPr lang="es-ES" dirty="0" smtClean="0"/>
            <a:t>Ordenamiento social de la propiedad rural</a:t>
          </a:r>
          <a:endParaRPr lang="es-ES" dirty="0"/>
        </a:p>
      </dgm:t>
    </dgm:pt>
    <dgm:pt modelId="{C58AA845-9EAE-4E37-ACB9-94EEDA7AF03A}" type="parTrans" cxnId="{522BF9D9-039E-4CD5-B42E-9FFF267F86F6}">
      <dgm:prSet/>
      <dgm:spPr/>
      <dgm:t>
        <a:bodyPr/>
        <a:lstStyle/>
        <a:p>
          <a:endParaRPr lang="es-ES"/>
        </a:p>
      </dgm:t>
    </dgm:pt>
    <dgm:pt modelId="{EF68069B-1174-4ECC-B965-0D5B34848C00}" type="sibTrans" cxnId="{522BF9D9-039E-4CD5-B42E-9FFF267F86F6}">
      <dgm:prSet/>
      <dgm:spPr/>
      <dgm:t>
        <a:bodyPr/>
        <a:lstStyle/>
        <a:p>
          <a:endParaRPr lang="es-ES"/>
        </a:p>
      </dgm:t>
    </dgm:pt>
    <dgm:pt modelId="{151B99DF-1A2D-4F00-936B-931692577514}">
      <dgm:prSet phldrT="[Texto]"/>
      <dgm:spPr/>
      <dgm:t>
        <a:bodyPr/>
        <a:lstStyle/>
        <a:p>
          <a:r>
            <a:rPr lang="es-ES" dirty="0" smtClean="0"/>
            <a:t>Salud</a:t>
          </a:r>
        </a:p>
      </dgm:t>
    </dgm:pt>
    <dgm:pt modelId="{FD422BE8-D31E-4CA4-A41D-8001BCF8C41D}" type="parTrans" cxnId="{54C8E9AE-8261-4CE3-9D24-ED948ADF838A}">
      <dgm:prSet/>
      <dgm:spPr/>
      <dgm:t>
        <a:bodyPr/>
        <a:lstStyle/>
        <a:p>
          <a:endParaRPr lang="es-ES"/>
        </a:p>
      </dgm:t>
    </dgm:pt>
    <dgm:pt modelId="{701AFD50-9732-4C8E-BEFC-5F67B7E6F389}" type="sibTrans" cxnId="{54C8E9AE-8261-4CE3-9D24-ED948ADF838A}">
      <dgm:prSet/>
      <dgm:spPr/>
      <dgm:t>
        <a:bodyPr/>
        <a:lstStyle/>
        <a:p>
          <a:endParaRPr lang="es-ES"/>
        </a:p>
      </dgm:t>
    </dgm:pt>
    <dgm:pt modelId="{78A4CCA0-9293-4151-AFC6-0E552A5814CF}">
      <dgm:prSet phldrT="[Texto]"/>
      <dgm:spPr/>
      <dgm:t>
        <a:bodyPr/>
        <a:lstStyle/>
        <a:p>
          <a:r>
            <a:rPr lang="es-ES" dirty="0" smtClean="0"/>
            <a:t>Educación rural</a:t>
          </a:r>
          <a:endParaRPr lang="es-ES" dirty="0"/>
        </a:p>
      </dgm:t>
    </dgm:pt>
    <dgm:pt modelId="{6DAC91E3-97DD-4C06-9F12-A3CA989C8DC9}" type="parTrans" cxnId="{27EADACC-9DA7-41EA-AECD-A23526303A77}">
      <dgm:prSet/>
      <dgm:spPr/>
      <dgm:t>
        <a:bodyPr/>
        <a:lstStyle/>
        <a:p>
          <a:endParaRPr lang="es-ES"/>
        </a:p>
      </dgm:t>
    </dgm:pt>
    <dgm:pt modelId="{6B10C818-BFEF-437B-9074-C3C154518BD5}" type="sibTrans" cxnId="{27EADACC-9DA7-41EA-AECD-A23526303A77}">
      <dgm:prSet/>
      <dgm:spPr/>
      <dgm:t>
        <a:bodyPr/>
        <a:lstStyle/>
        <a:p>
          <a:endParaRPr lang="es-ES"/>
        </a:p>
      </dgm:t>
    </dgm:pt>
    <dgm:pt modelId="{45A4B3AE-6178-4CC9-89FE-31C5F4A1BC9B}">
      <dgm:prSet phldrT="[Texto]"/>
      <dgm:spPr/>
      <dgm:t>
        <a:bodyPr/>
        <a:lstStyle/>
        <a:p>
          <a:r>
            <a:rPr lang="es-ES" dirty="0" smtClean="0"/>
            <a:t>Vivienda rural, agua potable y saneamiento rural</a:t>
          </a:r>
          <a:endParaRPr lang="es-ES" dirty="0"/>
        </a:p>
      </dgm:t>
    </dgm:pt>
    <dgm:pt modelId="{95BC1884-C9F6-44CF-B35E-3842FBCC6AB1}" type="parTrans" cxnId="{0E196954-1186-45A9-9C71-662F2C44C3CC}">
      <dgm:prSet/>
      <dgm:spPr/>
      <dgm:t>
        <a:bodyPr/>
        <a:lstStyle/>
        <a:p>
          <a:endParaRPr lang="es-ES"/>
        </a:p>
      </dgm:t>
    </dgm:pt>
    <dgm:pt modelId="{D1742416-2B03-4D42-A6CD-C5DF1558404E}" type="sibTrans" cxnId="{0E196954-1186-45A9-9C71-662F2C44C3CC}">
      <dgm:prSet/>
      <dgm:spPr/>
      <dgm:t>
        <a:bodyPr/>
        <a:lstStyle/>
        <a:p>
          <a:endParaRPr lang="es-ES"/>
        </a:p>
      </dgm:t>
    </dgm:pt>
    <dgm:pt modelId="{5F519785-D476-4374-B18D-6292EFFD7B15}">
      <dgm:prSet phldrT="[Texto]"/>
      <dgm:spPr/>
      <dgm:t>
        <a:bodyPr/>
        <a:lstStyle/>
        <a:p>
          <a:r>
            <a:rPr lang="es-ES" dirty="0" smtClean="0"/>
            <a:t>Reactivación Económica y producción agropecuaria</a:t>
          </a:r>
          <a:endParaRPr lang="es-ES" dirty="0"/>
        </a:p>
      </dgm:t>
    </dgm:pt>
    <dgm:pt modelId="{4A67ACA4-66A1-435F-A364-DE65B40B72D2}" type="parTrans" cxnId="{28ED0DB5-9611-47AB-AC2C-12F8C9BAB7DC}">
      <dgm:prSet/>
      <dgm:spPr/>
      <dgm:t>
        <a:bodyPr/>
        <a:lstStyle/>
        <a:p>
          <a:endParaRPr lang="es-ES"/>
        </a:p>
      </dgm:t>
    </dgm:pt>
    <dgm:pt modelId="{10937F0F-9EB8-4DB0-A94F-77704ECC34B1}" type="sibTrans" cxnId="{28ED0DB5-9611-47AB-AC2C-12F8C9BAB7DC}">
      <dgm:prSet/>
      <dgm:spPr/>
      <dgm:t>
        <a:bodyPr/>
        <a:lstStyle/>
        <a:p>
          <a:endParaRPr lang="es-ES"/>
        </a:p>
      </dgm:t>
    </dgm:pt>
    <dgm:pt modelId="{E5AECAC9-5A00-4ED2-AD2E-45771213E086}">
      <dgm:prSet/>
      <dgm:spPr/>
      <dgm:t>
        <a:bodyPr/>
        <a:lstStyle/>
        <a:p>
          <a:r>
            <a:rPr lang="es-ES" dirty="0" smtClean="0"/>
            <a:t>Infraestructura  y adecuación de tierras</a:t>
          </a:r>
          <a:endParaRPr lang="es-ES" dirty="0"/>
        </a:p>
      </dgm:t>
    </dgm:pt>
    <dgm:pt modelId="{59C6FE1E-A3A6-40C9-85A1-8C5F5D580911}" type="parTrans" cxnId="{60D43803-55D2-4685-8FF0-57665A0B7C14}">
      <dgm:prSet/>
      <dgm:spPr/>
      <dgm:t>
        <a:bodyPr/>
        <a:lstStyle/>
        <a:p>
          <a:endParaRPr lang="es-ES"/>
        </a:p>
      </dgm:t>
    </dgm:pt>
    <dgm:pt modelId="{74315DBC-B256-479A-8D5F-903FD120E903}" type="sibTrans" cxnId="{60D43803-55D2-4685-8FF0-57665A0B7C14}">
      <dgm:prSet/>
      <dgm:spPr/>
      <dgm:t>
        <a:bodyPr/>
        <a:lstStyle/>
        <a:p>
          <a:endParaRPr lang="es-ES"/>
        </a:p>
      </dgm:t>
    </dgm:pt>
    <dgm:pt modelId="{7CD8A409-257C-45AB-B8D0-9E69EDCFDCF7}">
      <dgm:prSet/>
      <dgm:spPr>
        <a:solidFill>
          <a:srgbClr val="00B050"/>
        </a:solidFill>
      </dgm:spPr>
      <dgm:t>
        <a:bodyPr/>
        <a:lstStyle/>
        <a:p>
          <a:r>
            <a:rPr lang="es-ES" dirty="0" smtClean="0">
              <a:solidFill>
                <a:schemeClr val="tx1"/>
              </a:solidFill>
            </a:rPr>
            <a:t>Sistema para la garantía progresiva del derecho a la alimentación</a:t>
          </a:r>
          <a:endParaRPr lang="es-ES" dirty="0">
            <a:solidFill>
              <a:schemeClr val="tx1"/>
            </a:solidFill>
          </a:endParaRPr>
        </a:p>
      </dgm:t>
    </dgm:pt>
    <dgm:pt modelId="{DE67A56F-D78E-4E16-A833-E2FF074C4934}" type="parTrans" cxnId="{FDD11F16-BFAC-44F1-B672-4BD3450C1854}">
      <dgm:prSet/>
      <dgm:spPr/>
      <dgm:t>
        <a:bodyPr/>
        <a:lstStyle/>
        <a:p>
          <a:endParaRPr lang="es-ES"/>
        </a:p>
      </dgm:t>
    </dgm:pt>
    <dgm:pt modelId="{C12A1949-577E-4347-A407-90F945187FE7}" type="sibTrans" cxnId="{FDD11F16-BFAC-44F1-B672-4BD3450C1854}">
      <dgm:prSet/>
      <dgm:spPr/>
      <dgm:t>
        <a:bodyPr/>
        <a:lstStyle/>
        <a:p>
          <a:endParaRPr lang="es-ES"/>
        </a:p>
      </dgm:t>
    </dgm:pt>
    <dgm:pt modelId="{3C063937-2339-4BE5-ACF5-CF63E8C0F4AE}">
      <dgm:prSet/>
      <dgm:spPr/>
      <dgm:t>
        <a:bodyPr/>
        <a:lstStyle/>
        <a:p>
          <a:r>
            <a:rPr lang="es-ES" dirty="0" smtClean="0"/>
            <a:t>Reconciliación, convivencia y construcción de Paz. </a:t>
          </a:r>
          <a:endParaRPr lang="es-ES" dirty="0"/>
        </a:p>
      </dgm:t>
    </dgm:pt>
    <dgm:pt modelId="{AF19B26A-576E-4076-B7A2-AA8A2EAF7268}" type="parTrans" cxnId="{509347DE-F6DB-4F67-9A9B-17396E251517}">
      <dgm:prSet/>
      <dgm:spPr/>
      <dgm:t>
        <a:bodyPr/>
        <a:lstStyle/>
        <a:p>
          <a:endParaRPr lang="es-ES"/>
        </a:p>
      </dgm:t>
    </dgm:pt>
    <dgm:pt modelId="{D2A47837-6251-4FFB-BE3A-DF55B3C64274}" type="sibTrans" cxnId="{509347DE-F6DB-4F67-9A9B-17396E251517}">
      <dgm:prSet/>
      <dgm:spPr/>
      <dgm:t>
        <a:bodyPr/>
        <a:lstStyle/>
        <a:p>
          <a:endParaRPr lang="es-ES"/>
        </a:p>
      </dgm:t>
    </dgm:pt>
    <dgm:pt modelId="{88C86297-873B-4436-8B1A-62A258D2F296}" type="pres">
      <dgm:prSet presAssocID="{FC7067BF-74B3-4CD2-82D7-725453354AA3}" presName="cycle" presStyleCnt="0">
        <dgm:presLayoutVars>
          <dgm:dir/>
          <dgm:resizeHandles val="exact"/>
        </dgm:presLayoutVars>
      </dgm:prSet>
      <dgm:spPr/>
      <dgm:t>
        <a:bodyPr/>
        <a:lstStyle/>
        <a:p>
          <a:endParaRPr lang="es-ES"/>
        </a:p>
      </dgm:t>
    </dgm:pt>
    <dgm:pt modelId="{132A52A7-5113-4ED9-AB71-565A45F6770B}" type="pres">
      <dgm:prSet presAssocID="{C59545CE-C880-446F-BF8D-4A8F192399E3}" presName="node" presStyleLbl="node1" presStyleIdx="0" presStyleCnt="8">
        <dgm:presLayoutVars>
          <dgm:bulletEnabled val="1"/>
        </dgm:presLayoutVars>
      </dgm:prSet>
      <dgm:spPr/>
      <dgm:t>
        <a:bodyPr/>
        <a:lstStyle/>
        <a:p>
          <a:endParaRPr lang="es-ES"/>
        </a:p>
      </dgm:t>
    </dgm:pt>
    <dgm:pt modelId="{EEDF29B4-8949-45F1-828E-F00CDAC996F5}" type="pres">
      <dgm:prSet presAssocID="{EF68069B-1174-4ECC-B965-0D5B34848C00}" presName="sibTrans" presStyleLbl="sibTrans2D1" presStyleIdx="0" presStyleCnt="8"/>
      <dgm:spPr/>
      <dgm:t>
        <a:bodyPr/>
        <a:lstStyle/>
        <a:p>
          <a:endParaRPr lang="es-ES"/>
        </a:p>
      </dgm:t>
    </dgm:pt>
    <dgm:pt modelId="{8D5B7884-5A2A-4DF9-AC0F-16E48D239BB2}" type="pres">
      <dgm:prSet presAssocID="{EF68069B-1174-4ECC-B965-0D5B34848C00}" presName="connectorText" presStyleLbl="sibTrans2D1" presStyleIdx="0" presStyleCnt="8"/>
      <dgm:spPr/>
      <dgm:t>
        <a:bodyPr/>
        <a:lstStyle/>
        <a:p>
          <a:endParaRPr lang="es-ES"/>
        </a:p>
      </dgm:t>
    </dgm:pt>
    <dgm:pt modelId="{A54AF5A6-7A9F-4C29-9115-DA9DF223E530}" type="pres">
      <dgm:prSet presAssocID="{E5AECAC9-5A00-4ED2-AD2E-45771213E086}" presName="node" presStyleLbl="node1" presStyleIdx="1" presStyleCnt="8">
        <dgm:presLayoutVars>
          <dgm:bulletEnabled val="1"/>
        </dgm:presLayoutVars>
      </dgm:prSet>
      <dgm:spPr/>
      <dgm:t>
        <a:bodyPr/>
        <a:lstStyle/>
        <a:p>
          <a:endParaRPr lang="es-ES"/>
        </a:p>
      </dgm:t>
    </dgm:pt>
    <dgm:pt modelId="{DCC789FB-CCBD-4BAD-B4DF-168208A71FC7}" type="pres">
      <dgm:prSet presAssocID="{74315DBC-B256-479A-8D5F-903FD120E903}" presName="sibTrans" presStyleLbl="sibTrans2D1" presStyleIdx="1" presStyleCnt="8"/>
      <dgm:spPr/>
      <dgm:t>
        <a:bodyPr/>
        <a:lstStyle/>
        <a:p>
          <a:endParaRPr lang="es-ES"/>
        </a:p>
      </dgm:t>
    </dgm:pt>
    <dgm:pt modelId="{542ED5BE-22F8-46C1-B9A8-0C167448572E}" type="pres">
      <dgm:prSet presAssocID="{74315DBC-B256-479A-8D5F-903FD120E903}" presName="connectorText" presStyleLbl="sibTrans2D1" presStyleIdx="1" presStyleCnt="8"/>
      <dgm:spPr/>
      <dgm:t>
        <a:bodyPr/>
        <a:lstStyle/>
        <a:p>
          <a:endParaRPr lang="es-ES"/>
        </a:p>
      </dgm:t>
    </dgm:pt>
    <dgm:pt modelId="{AB9C3B13-08CD-40CD-ACCC-A04301820B2F}" type="pres">
      <dgm:prSet presAssocID="{151B99DF-1A2D-4F00-936B-931692577514}" presName="node" presStyleLbl="node1" presStyleIdx="2" presStyleCnt="8">
        <dgm:presLayoutVars>
          <dgm:bulletEnabled val="1"/>
        </dgm:presLayoutVars>
      </dgm:prSet>
      <dgm:spPr/>
      <dgm:t>
        <a:bodyPr/>
        <a:lstStyle/>
        <a:p>
          <a:endParaRPr lang="es-ES"/>
        </a:p>
      </dgm:t>
    </dgm:pt>
    <dgm:pt modelId="{9E3C799C-8CEC-41A6-ABA5-1BE8DC63DF53}" type="pres">
      <dgm:prSet presAssocID="{701AFD50-9732-4C8E-BEFC-5F67B7E6F389}" presName="sibTrans" presStyleLbl="sibTrans2D1" presStyleIdx="2" presStyleCnt="8"/>
      <dgm:spPr/>
      <dgm:t>
        <a:bodyPr/>
        <a:lstStyle/>
        <a:p>
          <a:endParaRPr lang="es-ES"/>
        </a:p>
      </dgm:t>
    </dgm:pt>
    <dgm:pt modelId="{61DAF993-BD60-410D-9457-19253CAF47B3}" type="pres">
      <dgm:prSet presAssocID="{701AFD50-9732-4C8E-BEFC-5F67B7E6F389}" presName="connectorText" presStyleLbl="sibTrans2D1" presStyleIdx="2" presStyleCnt="8"/>
      <dgm:spPr/>
      <dgm:t>
        <a:bodyPr/>
        <a:lstStyle/>
        <a:p>
          <a:endParaRPr lang="es-ES"/>
        </a:p>
      </dgm:t>
    </dgm:pt>
    <dgm:pt modelId="{4467C6A4-3FFB-4DD6-A812-9A576CB10B92}" type="pres">
      <dgm:prSet presAssocID="{78A4CCA0-9293-4151-AFC6-0E552A5814CF}" presName="node" presStyleLbl="node1" presStyleIdx="3" presStyleCnt="8">
        <dgm:presLayoutVars>
          <dgm:bulletEnabled val="1"/>
        </dgm:presLayoutVars>
      </dgm:prSet>
      <dgm:spPr/>
      <dgm:t>
        <a:bodyPr/>
        <a:lstStyle/>
        <a:p>
          <a:endParaRPr lang="es-ES"/>
        </a:p>
      </dgm:t>
    </dgm:pt>
    <dgm:pt modelId="{C7016F7A-0870-4744-A5FB-370C58D34DF2}" type="pres">
      <dgm:prSet presAssocID="{6B10C818-BFEF-437B-9074-C3C154518BD5}" presName="sibTrans" presStyleLbl="sibTrans2D1" presStyleIdx="3" presStyleCnt="8"/>
      <dgm:spPr/>
      <dgm:t>
        <a:bodyPr/>
        <a:lstStyle/>
        <a:p>
          <a:endParaRPr lang="es-ES"/>
        </a:p>
      </dgm:t>
    </dgm:pt>
    <dgm:pt modelId="{9227D8EC-69E9-4146-AD0D-8E37D4A0EEF1}" type="pres">
      <dgm:prSet presAssocID="{6B10C818-BFEF-437B-9074-C3C154518BD5}" presName="connectorText" presStyleLbl="sibTrans2D1" presStyleIdx="3" presStyleCnt="8"/>
      <dgm:spPr/>
      <dgm:t>
        <a:bodyPr/>
        <a:lstStyle/>
        <a:p>
          <a:endParaRPr lang="es-ES"/>
        </a:p>
      </dgm:t>
    </dgm:pt>
    <dgm:pt modelId="{F0539A4E-16B9-481C-9E81-F4C9E5CCE8C5}" type="pres">
      <dgm:prSet presAssocID="{45A4B3AE-6178-4CC9-89FE-31C5F4A1BC9B}" presName="node" presStyleLbl="node1" presStyleIdx="4" presStyleCnt="8">
        <dgm:presLayoutVars>
          <dgm:bulletEnabled val="1"/>
        </dgm:presLayoutVars>
      </dgm:prSet>
      <dgm:spPr/>
      <dgm:t>
        <a:bodyPr/>
        <a:lstStyle/>
        <a:p>
          <a:endParaRPr lang="es-ES"/>
        </a:p>
      </dgm:t>
    </dgm:pt>
    <dgm:pt modelId="{62B9D462-878B-4EC1-B7EF-13DA343159D1}" type="pres">
      <dgm:prSet presAssocID="{D1742416-2B03-4D42-A6CD-C5DF1558404E}" presName="sibTrans" presStyleLbl="sibTrans2D1" presStyleIdx="4" presStyleCnt="8"/>
      <dgm:spPr/>
      <dgm:t>
        <a:bodyPr/>
        <a:lstStyle/>
        <a:p>
          <a:endParaRPr lang="es-ES"/>
        </a:p>
      </dgm:t>
    </dgm:pt>
    <dgm:pt modelId="{CE62FB00-2C66-4A72-9A9D-7463BBC556CD}" type="pres">
      <dgm:prSet presAssocID="{D1742416-2B03-4D42-A6CD-C5DF1558404E}" presName="connectorText" presStyleLbl="sibTrans2D1" presStyleIdx="4" presStyleCnt="8"/>
      <dgm:spPr/>
      <dgm:t>
        <a:bodyPr/>
        <a:lstStyle/>
        <a:p>
          <a:endParaRPr lang="es-ES"/>
        </a:p>
      </dgm:t>
    </dgm:pt>
    <dgm:pt modelId="{66EE042C-1D7F-4D26-91E2-25FB6F5FD4A6}" type="pres">
      <dgm:prSet presAssocID="{5F519785-D476-4374-B18D-6292EFFD7B15}" presName="node" presStyleLbl="node1" presStyleIdx="5" presStyleCnt="8">
        <dgm:presLayoutVars>
          <dgm:bulletEnabled val="1"/>
        </dgm:presLayoutVars>
      </dgm:prSet>
      <dgm:spPr/>
      <dgm:t>
        <a:bodyPr/>
        <a:lstStyle/>
        <a:p>
          <a:endParaRPr lang="es-ES"/>
        </a:p>
      </dgm:t>
    </dgm:pt>
    <dgm:pt modelId="{2F3A0F40-CB66-4001-BBDF-D8F4EF2043EE}" type="pres">
      <dgm:prSet presAssocID="{10937F0F-9EB8-4DB0-A94F-77704ECC34B1}" presName="sibTrans" presStyleLbl="sibTrans2D1" presStyleIdx="5" presStyleCnt="8"/>
      <dgm:spPr/>
      <dgm:t>
        <a:bodyPr/>
        <a:lstStyle/>
        <a:p>
          <a:endParaRPr lang="es-ES"/>
        </a:p>
      </dgm:t>
    </dgm:pt>
    <dgm:pt modelId="{26E82CD0-29D3-42BA-9649-E14F37C56B58}" type="pres">
      <dgm:prSet presAssocID="{10937F0F-9EB8-4DB0-A94F-77704ECC34B1}" presName="connectorText" presStyleLbl="sibTrans2D1" presStyleIdx="5" presStyleCnt="8"/>
      <dgm:spPr/>
      <dgm:t>
        <a:bodyPr/>
        <a:lstStyle/>
        <a:p>
          <a:endParaRPr lang="es-ES"/>
        </a:p>
      </dgm:t>
    </dgm:pt>
    <dgm:pt modelId="{9A87BA9B-0C26-4B2F-87A1-2E78B4F24DDA}" type="pres">
      <dgm:prSet presAssocID="{7CD8A409-257C-45AB-B8D0-9E69EDCFDCF7}" presName="node" presStyleLbl="node1" presStyleIdx="6" presStyleCnt="8">
        <dgm:presLayoutVars>
          <dgm:bulletEnabled val="1"/>
        </dgm:presLayoutVars>
      </dgm:prSet>
      <dgm:spPr/>
      <dgm:t>
        <a:bodyPr/>
        <a:lstStyle/>
        <a:p>
          <a:endParaRPr lang="es-ES"/>
        </a:p>
      </dgm:t>
    </dgm:pt>
    <dgm:pt modelId="{A8D56C49-4346-4E91-B6AD-C6CE830DE1E9}" type="pres">
      <dgm:prSet presAssocID="{C12A1949-577E-4347-A407-90F945187FE7}" presName="sibTrans" presStyleLbl="sibTrans2D1" presStyleIdx="6" presStyleCnt="8"/>
      <dgm:spPr/>
      <dgm:t>
        <a:bodyPr/>
        <a:lstStyle/>
        <a:p>
          <a:endParaRPr lang="es-ES"/>
        </a:p>
      </dgm:t>
    </dgm:pt>
    <dgm:pt modelId="{04AC90A6-380F-4DC6-95AE-34C30CE10AF8}" type="pres">
      <dgm:prSet presAssocID="{C12A1949-577E-4347-A407-90F945187FE7}" presName="connectorText" presStyleLbl="sibTrans2D1" presStyleIdx="6" presStyleCnt="8"/>
      <dgm:spPr/>
      <dgm:t>
        <a:bodyPr/>
        <a:lstStyle/>
        <a:p>
          <a:endParaRPr lang="es-ES"/>
        </a:p>
      </dgm:t>
    </dgm:pt>
    <dgm:pt modelId="{EA29FC4A-086B-45A5-A2EF-D73619494334}" type="pres">
      <dgm:prSet presAssocID="{3C063937-2339-4BE5-ACF5-CF63E8C0F4AE}" presName="node" presStyleLbl="node1" presStyleIdx="7" presStyleCnt="8">
        <dgm:presLayoutVars>
          <dgm:bulletEnabled val="1"/>
        </dgm:presLayoutVars>
      </dgm:prSet>
      <dgm:spPr/>
      <dgm:t>
        <a:bodyPr/>
        <a:lstStyle/>
        <a:p>
          <a:endParaRPr lang="es-ES"/>
        </a:p>
      </dgm:t>
    </dgm:pt>
    <dgm:pt modelId="{A117D35F-6E6A-4AF0-A8B6-A74C5518B6CA}" type="pres">
      <dgm:prSet presAssocID="{D2A47837-6251-4FFB-BE3A-DF55B3C64274}" presName="sibTrans" presStyleLbl="sibTrans2D1" presStyleIdx="7" presStyleCnt="8"/>
      <dgm:spPr/>
      <dgm:t>
        <a:bodyPr/>
        <a:lstStyle/>
        <a:p>
          <a:endParaRPr lang="es-ES"/>
        </a:p>
      </dgm:t>
    </dgm:pt>
    <dgm:pt modelId="{5B5E30C7-E354-4BB9-9DB7-5FCF9EF0FDA0}" type="pres">
      <dgm:prSet presAssocID="{D2A47837-6251-4FFB-BE3A-DF55B3C64274}" presName="connectorText" presStyleLbl="sibTrans2D1" presStyleIdx="7" presStyleCnt="8"/>
      <dgm:spPr/>
      <dgm:t>
        <a:bodyPr/>
        <a:lstStyle/>
        <a:p>
          <a:endParaRPr lang="es-ES"/>
        </a:p>
      </dgm:t>
    </dgm:pt>
  </dgm:ptLst>
  <dgm:cxnLst>
    <dgm:cxn modelId="{880AE2BD-8074-431A-8773-A731992A8631}" type="presOf" srcId="{78A4CCA0-9293-4151-AFC6-0E552A5814CF}" destId="{4467C6A4-3FFB-4DD6-A812-9A576CB10B92}" srcOrd="0" destOrd="0" presId="urn:microsoft.com/office/officeart/2005/8/layout/cycle2"/>
    <dgm:cxn modelId="{AE2B2886-FE81-4FA5-90B6-24B3BAB58FC3}" type="presOf" srcId="{FC7067BF-74B3-4CD2-82D7-725453354AA3}" destId="{88C86297-873B-4436-8B1A-62A258D2F296}" srcOrd="0" destOrd="0" presId="urn:microsoft.com/office/officeart/2005/8/layout/cycle2"/>
    <dgm:cxn modelId="{56AA970E-CF7D-4546-9A43-7B71D03FD0D1}" type="presOf" srcId="{701AFD50-9732-4C8E-BEFC-5F67B7E6F389}" destId="{61DAF993-BD60-410D-9457-19253CAF47B3}" srcOrd="1" destOrd="0" presId="urn:microsoft.com/office/officeart/2005/8/layout/cycle2"/>
    <dgm:cxn modelId="{B31E4157-5F40-4049-8810-DC7D4EDC546F}" type="presOf" srcId="{7CD8A409-257C-45AB-B8D0-9E69EDCFDCF7}" destId="{9A87BA9B-0C26-4B2F-87A1-2E78B4F24DDA}" srcOrd="0" destOrd="0" presId="urn:microsoft.com/office/officeart/2005/8/layout/cycle2"/>
    <dgm:cxn modelId="{28ED0DB5-9611-47AB-AC2C-12F8C9BAB7DC}" srcId="{FC7067BF-74B3-4CD2-82D7-725453354AA3}" destId="{5F519785-D476-4374-B18D-6292EFFD7B15}" srcOrd="5" destOrd="0" parTransId="{4A67ACA4-66A1-435F-A364-DE65B40B72D2}" sibTransId="{10937F0F-9EB8-4DB0-A94F-77704ECC34B1}"/>
    <dgm:cxn modelId="{F256FAAF-77A1-456F-B60F-6DFB47AD51C6}" type="presOf" srcId="{6B10C818-BFEF-437B-9074-C3C154518BD5}" destId="{C7016F7A-0870-4744-A5FB-370C58D34DF2}" srcOrd="0" destOrd="0" presId="urn:microsoft.com/office/officeart/2005/8/layout/cycle2"/>
    <dgm:cxn modelId="{0E196954-1186-45A9-9C71-662F2C44C3CC}" srcId="{FC7067BF-74B3-4CD2-82D7-725453354AA3}" destId="{45A4B3AE-6178-4CC9-89FE-31C5F4A1BC9B}" srcOrd="4" destOrd="0" parTransId="{95BC1884-C9F6-44CF-B35E-3842FBCC6AB1}" sibTransId="{D1742416-2B03-4D42-A6CD-C5DF1558404E}"/>
    <dgm:cxn modelId="{4F7794DC-6CEA-46EF-A6F1-9399D3FC17F5}" type="presOf" srcId="{D1742416-2B03-4D42-A6CD-C5DF1558404E}" destId="{CE62FB00-2C66-4A72-9A9D-7463BBC556CD}" srcOrd="1" destOrd="0" presId="urn:microsoft.com/office/officeart/2005/8/layout/cycle2"/>
    <dgm:cxn modelId="{E6A46B30-A930-4ED4-AEDF-071CB923D65B}" type="presOf" srcId="{C59545CE-C880-446F-BF8D-4A8F192399E3}" destId="{132A52A7-5113-4ED9-AB71-565A45F6770B}" srcOrd="0" destOrd="0" presId="urn:microsoft.com/office/officeart/2005/8/layout/cycle2"/>
    <dgm:cxn modelId="{878FE6C0-5D15-4D2F-97B3-E942E54338B5}" type="presOf" srcId="{151B99DF-1A2D-4F00-936B-931692577514}" destId="{AB9C3B13-08CD-40CD-ACCC-A04301820B2F}" srcOrd="0" destOrd="0" presId="urn:microsoft.com/office/officeart/2005/8/layout/cycle2"/>
    <dgm:cxn modelId="{60D43803-55D2-4685-8FF0-57665A0B7C14}" srcId="{FC7067BF-74B3-4CD2-82D7-725453354AA3}" destId="{E5AECAC9-5A00-4ED2-AD2E-45771213E086}" srcOrd="1" destOrd="0" parTransId="{59C6FE1E-A3A6-40C9-85A1-8C5F5D580911}" sibTransId="{74315DBC-B256-479A-8D5F-903FD120E903}"/>
    <dgm:cxn modelId="{3EA68D17-C06A-4D1F-A34A-A6F0ECF1C3D5}" type="presOf" srcId="{45A4B3AE-6178-4CC9-89FE-31C5F4A1BC9B}" destId="{F0539A4E-16B9-481C-9E81-F4C9E5CCE8C5}" srcOrd="0" destOrd="0" presId="urn:microsoft.com/office/officeart/2005/8/layout/cycle2"/>
    <dgm:cxn modelId="{D402401A-0589-4261-851C-E28C8E92B929}" type="presOf" srcId="{D2A47837-6251-4FFB-BE3A-DF55B3C64274}" destId="{5B5E30C7-E354-4BB9-9DB7-5FCF9EF0FDA0}" srcOrd="1" destOrd="0" presId="urn:microsoft.com/office/officeart/2005/8/layout/cycle2"/>
    <dgm:cxn modelId="{41744912-AD97-4CA5-A65E-2377D2EADB15}" type="presOf" srcId="{701AFD50-9732-4C8E-BEFC-5F67B7E6F389}" destId="{9E3C799C-8CEC-41A6-ABA5-1BE8DC63DF53}" srcOrd="0" destOrd="0" presId="urn:microsoft.com/office/officeart/2005/8/layout/cycle2"/>
    <dgm:cxn modelId="{AD0D2BB6-0A08-4378-858F-A7B881CC3266}" type="presOf" srcId="{D1742416-2B03-4D42-A6CD-C5DF1558404E}" destId="{62B9D462-878B-4EC1-B7EF-13DA343159D1}" srcOrd="0" destOrd="0" presId="urn:microsoft.com/office/officeart/2005/8/layout/cycle2"/>
    <dgm:cxn modelId="{DD3F8538-E84C-496D-9056-E5B3D32B2F40}" type="presOf" srcId="{EF68069B-1174-4ECC-B965-0D5B34848C00}" destId="{8D5B7884-5A2A-4DF9-AC0F-16E48D239BB2}" srcOrd="1" destOrd="0" presId="urn:microsoft.com/office/officeart/2005/8/layout/cycle2"/>
    <dgm:cxn modelId="{26557593-1CDD-4B2A-849B-D5903BBFFF6A}" type="presOf" srcId="{E5AECAC9-5A00-4ED2-AD2E-45771213E086}" destId="{A54AF5A6-7A9F-4C29-9115-DA9DF223E530}" srcOrd="0" destOrd="0" presId="urn:microsoft.com/office/officeart/2005/8/layout/cycle2"/>
    <dgm:cxn modelId="{4B26559E-949F-45DE-B4A9-A0E2E00CBFEA}" type="presOf" srcId="{10937F0F-9EB8-4DB0-A94F-77704ECC34B1}" destId="{2F3A0F40-CB66-4001-BBDF-D8F4EF2043EE}" srcOrd="0" destOrd="0" presId="urn:microsoft.com/office/officeart/2005/8/layout/cycle2"/>
    <dgm:cxn modelId="{BC2D781E-3F4C-4E49-BB8D-89BC5B126B40}" type="presOf" srcId="{74315DBC-B256-479A-8D5F-903FD120E903}" destId="{DCC789FB-CCBD-4BAD-B4DF-168208A71FC7}" srcOrd="0" destOrd="0" presId="urn:microsoft.com/office/officeart/2005/8/layout/cycle2"/>
    <dgm:cxn modelId="{FDD11F16-BFAC-44F1-B672-4BD3450C1854}" srcId="{FC7067BF-74B3-4CD2-82D7-725453354AA3}" destId="{7CD8A409-257C-45AB-B8D0-9E69EDCFDCF7}" srcOrd="6" destOrd="0" parTransId="{DE67A56F-D78E-4E16-A833-E2FF074C4934}" sibTransId="{C12A1949-577E-4347-A407-90F945187FE7}"/>
    <dgm:cxn modelId="{B2D70930-9F3A-40B1-BBD5-55C5D1B2859E}" type="presOf" srcId="{74315DBC-B256-479A-8D5F-903FD120E903}" destId="{542ED5BE-22F8-46C1-B9A8-0C167448572E}" srcOrd="1" destOrd="0" presId="urn:microsoft.com/office/officeart/2005/8/layout/cycle2"/>
    <dgm:cxn modelId="{54C8E9AE-8261-4CE3-9D24-ED948ADF838A}" srcId="{FC7067BF-74B3-4CD2-82D7-725453354AA3}" destId="{151B99DF-1A2D-4F00-936B-931692577514}" srcOrd="2" destOrd="0" parTransId="{FD422BE8-D31E-4CA4-A41D-8001BCF8C41D}" sibTransId="{701AFD50-9732-4C8E-BEFC-5F67B7E6F389}"/>
    <dgm:cxn modelId="{27EADACC-9DA7-41EA-AECD-A23526303A77}" srcId="{FC7067BF-74B3-4CD2-82D7-725453354AA3}" destId="{78A4CCA0-9293-4151-AFC6-0E552A5814CF}" srcOrd="3" destOrd="0" parTransId="{6DAC91E3-97DD-4C06-9F12-A3CA989C8DC9}" sibTransId="{6B10C818-BFEF-437B-9074-C3C154518BD5}"/>
    <dgm:cxn modelId="{522BF9D9-039E-4CD5-B42E-9FFF267F86F6}" srcId="{FC7067BF-74B3-4CD2-82D7-725453354AA3}" destId="{C59545CE-C880-446F-BF8D-4A8F192399E3}" srcOrd="0" destOrd="0" parTransId="{C58AA845-9EAE-4E37-ACB9-94EEDA7AF03A}" sibTransId="{EF68069B-1174-4ECC-B965-0D5B34848C00}"/>
    <dgm:cxn modelId="{67A2B2CE-76B9-441D-B87D-23BE71F6C114}" type="presOf" srcId="{C12A1949-577E-4347-A407-90F945187FE7}" destId="{A8D56C49-4346-4E91-B6AD-C6CE830DE1E9}" srcOrd="0" destOrd="0" presId="urn:microsoft.com/office/officeart/2005/8/layout/cycle2"/>
    <dgm:cxn modelId="{509347DE-F6DB-4F67-9A9B-17396E251517}" srcId="{FC7067BF-74B3-4CD2-82D7-725453354AA3}" destId="{3C063937-2339-4BE5-ACF5-CF63E8C0F4AE}" srcOrd="7" destOrd="0" parTransId="{AF19B26A-576E-4076-B7A2-AA8A2EAF7268}" sibTransId="{D2A47837-6251-4FFB-BE3A-DF55B3C64274}"/>
    <dgm:cxn modelId="{3675741E-0D6A-418B-A8F6-CF0280221C4A}" type="presOf" srcId="{10937F0F-9EB8-4DB0-A94F-77704ECC34B1}" destId="{26E82CD0-29D3-42BA-9649-E14F37C56B58}" srcOrd="1" destOrd="0" presId="urn:microsoft.com/office/officeart/2005/8/layout/cycle2"/>
    <dgm:cxn modelId="{7BE47462-3EFB-4EA5-8591-299FED709FE9}" type="presOf" srcId="{5F519785-D476-4374-B18D-6292EFFD7B15}" destId="{66EE042C-1D7F-4D26-91E2-25FB6F5FD4A6}" srcOrd="0" destOrd="0" presId="urn:microsoft.com/office/officeart/2005/8/layout/cycle2"/>
    <dgm:cxn modelId="{CA8285BF-A4CF-4210-AF4A-427C27F34637}" type="presOf" srcId="{3C063937-2339-4BE5-ACF5-CF63E8C0F4AE}" destId="{EA29FC4A-086B-45A5-A2EF-D73619494334}" srcOrd="0" destOrd="0" presId="urn:microsoft.com/office/officeart/2005/8/layout/cycle2"/>
    <dgm:cxn modelId="{57CF0543-87F4-4160-945E-10F6230D7CD5}" type="presOf" srcId="{EF68069B-1174-4ECC-B965-0D5B34848C00}" destId="{EEDF29B4-8949-45F1-828E-F00CDAC996F5}" srcOrd="0" destOrd="0" presId="urn:microsoft.com/office/officeart/2005/8/layout/cycle2"/>
    <dgm:cxn modelId="{CBDBC716-27FD-4124-9EFF-D018FDA0866F}" type="presOf" srcId="{6B10C818-BFEF-437B-9074-C3C154518BD5}" destId="{9227D8EC-69E9-4146-AD0D-8E37D4A0EEF1}" srcOrd="1" destOrd="0" presId="urn:microsoft.com/office/officeart/2005/8/layout/cycle2"/>
    <dgm:cxn modelId="{95B99DA4-DA52-402E-BD45-4B1A8A3AD1D8}" type="presOf" srcId="{D2A47837-6251-4FFB-BE3A-DF55B3C64274}" destId="{A117D35F-6E6A-4AF0-A8B6-A74C5518B6CA}" srcOrd="0" destOrd="0" presId="urn:microsoft.com/office/officeart/2005/8/layout/cycle2"/>
    <dgm:cxn modelId="{F75A4DC1-697D-45DE-8644-561C62A3B98C}" type="presOf" srcId="{C12A1949-577E-4347-A407-90F945187FE7}" destId="{04AC90A6-380F-4DC6-95AE-34C30CE10AF8}" srcOrd="1" destOrd="0" presId="urn:microsoft.com/office/officeart/2005/8/layout/cycle2"/>
    <dgm:cxn modelId="{962D2D94-3329-413A-9FB8-1C8CEBF666CA}" type="presParOf" srcId="{88C86297-873B-4436-8B1A-62A258D2F296}" destId="{132A52A7-5113-4ED9-AB71-565A45F6770B}" srcOrd="0" destOrd="0" presId="urn:microsoft.com/office/officeart/2005/8/layout/cycle2"/>
    <dgm:cxn modelId="{624F9F7A-10C7-4097-9239-EE566AD0393C}" type="presParOf" srcId="{88C86297-873B-4436-8B1A-62A258D2F296}" destId="{EEDF29B4-8949-45F1-828E-F00CDAC996F5}" srcOrd="1" destOrd="0" presId="urn:microsoft.com/office/officeart/2005/8/layout/cycle2"/>
    <dgm:cxn modelId="{B4C64DE1-A401-45A1-9CB5-496D9F68B4D2}" type="presParOf" srcId="{EEDF29B4-8949-45F1-828E-F00CDAC996F5}" destId="{8D5B7884-5A2A-4DF9-AC0F-16E48D239BB2}" srcOrd="0" destOrd="0" presId="urn:microsoft.com/office/officeart/2005/8/layout/cycle2"/>
    <dgm:cxn modelId="{6F54792F-1A01-4A22-B995-E55A65B4E5B0}" type="presParOf" srcId="{88C86297-873B-4436-8B1A-62A258D2F296}" destId="{A54AF5A6-7A9F-4C29-9115-DA9DF223E530}" srcOrd="2" destOrd="0" presId="urn:microsoft.com/office/officeart/2005/8/layout/cycle2"/>
    <dgm:cxn modelId="{F4FDE691-E930-46FD-8B6F-C9704706631F}" type="presParOf" srcId="{88C86297-873B-4436-8B1A-62A258D2F296}" destId="{DCC789FB-CCBD-4BAD-B4DF-168208A71FC7}" srcOrd="3" destOrd="0" presId="urn:microsoft.com/office/officeart/2005/8/layout/cycle2"/>
    <dgm:cxn modelId="{86CCE55E-7E18-464C-942E-CC99BA20A0B0}" type="presParOf" srcId="{DCC789FB-CCBD-4BAD-B4DF-168208A71FC7}" destId="{542ED5BE-22F8-46C1-B9A8-0C167448572E}" srcOrd="0" destOrd="0" presId="urn:microsoft.com/office/officeart/2005/8/layout/cycle2"/>
    <dgm:cxn modelId="{C517B9BA-43C6-4DBC-B14B-1AEFDE7E52EA}" type="presParOf" srcId="{88C86297-873B-4436-8B1A-62A258D2F296}" destId="{AB9C3B13-08CD-40CD-ACCC-A04301820B2F}" srcOrd="4" destOrd="0" presId="urn:microsoft.com/office/officeart/2005/8/layout/cycle2"/>
    <dgm:cxn modelId="{E17F8A25-FEDB-442E-8119-ACA9C171DCD8}" type="presParOf" srcId="{88C86297-873B-4436-8B1A-62A258D2F296}" destId="{9E3C799C-8CEC-41A6-ABA5-1BE8DC63DF53}" srcOrd="5" destOrd="0" presId="urn:microsoft.com/office/officeart/2005/8/layout/cycle2"/>
    <dgm:cxn modelId="{950AD516-2C97-4AAD-A696-496A0E3EB92E}" type="presParOf" srcId="{9E3C799C-8CEC-41A6-ABA5-1BE8DC63DF53}" destId="{61DAF993-BD60-410D-9457-19253CAF47B3}" srcOrd="0" destOrd="0" presId="urn:microsoft.com/office/officeart/2005/8/layout/cycle2"/>
    <dgm:cxn modelId="{AD217D9F-FB47-4E06-BB9B-DF25125D494C}" type="presParOf" srcId="{88C86297-873B-4436-8B1A-62A258D2F296}" destId="{4467C6A4-3FFB-4DD6-A812-9A576CB10B92}" srcOrd="6" destOrd="0" presId="urn:microsoft.com/office/officeart/2005/8/layout/cycle2"/>
    <dgm:cxn modelId="{4A69EDC2-6DAE-4971-9D9F-DBE290C4CAEC}" type="presParOf" srcId="{88C86297-873B-4436-8B1A-62A258D2F296}" destId="{C7016F7A-0870-4744-A5FB-370C58D34DF2}" srcOrd="7" destOrd="0" presId="urn:microsoft.com/office/officeart/2005/8/layout/cycle2"/>
    <dgm:cxn modelId="{4BD14FE3-F780-4247-BC93-15F6DEFCBA45}" type="presParOf" srcId="{C7016F7A-0870-4744-A5FB-370C58D34DF2}" destId="{9227D8EC-69E9-4146-AD0D-8E37D4A0EEF1}" srcOrd="0" destOrd="0" presId="urn:microsoft.com/office/officeart/2005/8/layout/cycle2"/>
    <dgm:cxn modelId="{F49C08FF-B809-423A-BBB8-A8B184615735}" type="presParOf" srcId="{88C86297-873B-4436-8B1A-62A258D2F296}" destId="{F0539A4E-16B9-481C-9E81-F4C9E5CCE8C5}" srcOrd="8" destOrd="0" presId="urn:microsoft.com/office/officeart/2005/8/layout/cycle2"/>
    <dgm:cxn modelId="{F1F3C2B8-297B-4153-973C-E63F67A11F64}" type="presParOf" srcId="{88C86297-873B-4436-8B1A-62A258D2F296}" destId="{62B9D462-878B-4EC1-B7EF-13DA343159D1}" srcOrd="9" destOrd="0" presId="urn:microsoft.com/office/officeart/2005/8/layout/cycle2"/>
    <dgm:cxn modelId="{09475EFB-19BB-4DFB-9818-D7A64841BA73}" type="presParOf" srcId="{62B9D462-878B-4EC1-B7EF-13DA343159D1}" destId="{CE62FB00-2C66-4A72-9A9D-7463BBC556CD}" srcOrd="0" destOrd="0" presId="urn:microsoft.com/office/officeart/2005/8/layout/cycle2"/>
    <dgm:cxn modelId="{6EE3C673-9C09-4BD3-979A-63ABCAD66591}" type="presParOf" srcId="{88C86297-873B-4436-8B1A-62A258D2F296}" destId="{66EE042C-1D7F-4D26-91E2-25FB6F5FD4A6}" srcOrd="10" destOrd="0" presId="urn:microsoft.com/office/officeart/2005/8/layout/cycle2"/>
    <dgm:cxn modelId="{E22096AF-ABD2-4435-9EE8-3334F385D7C2}" type="presParOf" srcId="{88C86297-873B-4436-8B1A-62A258D2F296}" destId="{2F3A0F40-CB66-4001-BBDF-D8F4EF2043EE}" srcOrd="11" destOrd="0" presId="urn:microsoft.com/office/officeart/2005/8/layout/cycle2"/>
    <dgm:cxn modelId="{883C5221-3C16-4E3A-B678-639B088693CB}" type="presParOf" srcId="{2F3A0F40-CB66-4001-BBDF-D8F4EF2043EE}" destId="{26E82CD0-29D3-42BA-9649-E14F37C56B58}" srcOrd="0" destOrd="0" presId="urn:microsoft.com/office/officeart/2005/8/layout/cycle2"/>
    <dgm:cxn modelId="{75DCFA6B-B153-473F-8859-01C2215D6056}" type="presParOf" srcId="{88C86297-873B-4436-8B1A-62A258D2F296}" destId="{9A87BA9B-0C26-4B2F-87A1-2E78B4F24DDA}" srcOrd="12" destOrd="0" presId="urn:microsoft.com/office/officeart/2005/8/layout/cycle2"/>
    <dgm:cxn modelId="{8AC90D0D-1FB3-43C1-96D1-7664D50AE54F}" type="presParOf" srcId="{88C86297-873B-4436-8B1A-62A258D2F296}" destId="{A8D56C49-4346-4E91-B6AD-C6CE830DE1E9}" srcOrd="13" destOrd="0" presId="urn:microsoft.com/office/officeart/2005/8/layout/cycle2"/>
    <dgm:cxn modelId="{5F61BF79-C301-4A7E-AEFC-346E4715A9B8}" type="presParOf" srcId="{A8D56C49-4346-4E91-B6AD-C6CE830DE1E9}" destId="{04AC90A6-380F-4DC6-95AE-34C30CE10AF8}" srcOrd="0" destOrd="0" presId="urn:microsoft.com/office/officeart/2005/8/layout/cycle2"/>
    <dgm:cxn modelId="{B8DBC744-A9EF-400A-A7A5-C2AF93760D04}" type="presParOf" srcId="{88C86297-873B-4436-8B1A-62A258D2F296}" destId="{EA29FC4A-086B-45A5-A2EF-D73619494334}" srcOrd="14" destOrd="0" presId="urn:microsoft.com/office/officeart/2005/8/layout/cycle2"/>
    <dgm:cxn modelId="{491ACD13-3F01-446B-951D-EF8854BC68AD}" type="presParOf" srcId="{88C86297-873B-4436-8B1A-62A258D2F296}" destId="{A117D35F-6E6A-4AF0-A8B6-A74C5518B6CA}" srcOrd="15" destOrd="0" presId="urn:microsoft.com/office/officeart/2005/8/layout/cycle2"/>
    <dgm:cxn modelId="{2576E46E-8492-4011-8FA3-F26F385624AF}" type="presParOf" srcId="{A117D35F-6E6A-4AF0-A8B6-A74C5518B6CA}" destId="{5B5E30C7-E354-4BB9-9DB7-5FCF9EF0FDA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3503A-403E-4F4D-9E49-4602B67A68B0}">
      <dsp:nvSpPr>
        <dsp:cNvPr id="0" name=""/>
        <dsp:cNvSpPr/>
      </dsp:nvSpPr>
      <dsp:spPr>
        <a:xfrm>
          <a:off x="3685695" y="2684594"/>
          <a:ext cx="883742" cy="1275182"/>
        </a:xfrm>
        <a:custGeom>
          <a:avLst/>
          <a:gdLst/>
          <a:ahLst/>
          <a:cxnLst/>
          <a:rect l="0" t="0" r="0" b="0"/>
          <a:pathLst>
            <a:path>
              <a:moveTo>
                <a:pt x="0" y="0"/>
              </a:moveTo>
              <a:lnTo>
                <a:pt x="441871" y="0"/>
              </a:lnTo>
              <a:lnTo>
                <a:pt x="441871" y="1275182"/>
              </a:lnTo>
              <a:lnTo>
                <a:pt x="883742" y="1275182"/>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4088779" y="3283398"/>
        <a:ext cx="77573" cy="77573"/>
      </dsp:txXfrm>
    </dsp:sp>
    <dsp:sp modelId="{EA55D672-1FC5-4FF6-8710-98892B25E052}">
      <dsp:nvSpPr>
        <dsp:cNvPr id="0" name=""/>
        <dsp:cNvSpPr/>
      </dsp:nvSpPr>
      <dsp:spPr>
        <a:xfrm>
          <a:off x="3685695" y="2638874"/>
          <a:ext cx="883742" cy="91440"/>
        </a:xfrm>
        <a:custGeom>
          <a:avLst/>
          <a:gdLst/>
          <a:ahLst/>
          <a:cxnLst/>
          <a:rect l="0" t="0" r="0" b="0"/>
          <a:pathLst>
            <a:path>
              <a:moveTo>
                <a:pt x="0" y="45720"/>
              </a:moveTo>
              <a:lnTo>
                <a:pt x="883742" y="45720"/>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4105472" y="2662500"/>
        <a:ext cx="44187" cy="44187"/>
      </dsp:txXfrm>
    </dsp:sp>
    <dsp:sp modelId="{35A574D7-B1D5-46DC-A49B-92A822021780}">
      <dsp:nvSpPr>
        <dsp:cNvPr id="0" name=""/>
        <dsp:cNvSpPr/>
      </dsp:nvSpPr>
      <dsp:spPr>
        <a:xfrm>
          <a:off x="3685695" y="1409411"/>
          <a:ext cx="883742" cy="1275182"/>
        </a:xfrm>
        <a:custGeom>
          <a:avLst/>
          <a:gdLst/>
          <a:ahLst/>
          <a:cxnLst/>
          <a:rect l="0" t="0" r="0" b="0"/>
          <a:pathLst>
            <a:path>
              <a:moveTo>
                <a:pt x="0" y="1275182"/>
              </a:moveTo>
              <a:lnTo>
                <a:pt x="441871" y="1275182"/>
              </a:lnTo>
              <a:lnTo>
                <a:pt x="441871" y="0"/>
              </a:lnTo>
              <a:lnTo>
                <a:pt x="883742" y="0"/>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4088779" y="2008215"/>
        <a:ext cx="77573" cy="77573"/>
      </dsp:txXfrm>
    </dsp:sp>
    <dsp:sp modelId="{B6872ACC-4774-4703-8321-57C82709E8DF}">
      <dsp:nvSpPr>
        <dsp:cNvPr id="0" name=""/>
        <dsp:cNvSpPr/>
      </dsp:nvSpPr>
      <dsp:spPr>
        <a:xfrm rot="16200000">
          <a:off x="491028" y="2174521"/>
          <a:ext cx="5369188" cy="1020145"/>
        </a:xfrm>
        <a:prstGeom prst="rect">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es-ES" sz="4700" kern="1200" dirty="0" smtClean="0"/>
            <a:t>Reforma rural integral</a:t>
          </a:r>
          <a:endParaRPr lang="es-ES" sz="4700" kern="1200" dirty="0"/>
        </a:p>
      </dsp:txBody>
      <dsp:txXfrm>
        <a:off x="491028" y="2174521"/>
        <a:ext cx="5369188" cy="1020145"/>
      </dsp:txXfrm>
    </dsp:sp>
    <dsp:sp modelId="{84C15268-736F-4D74-9A3B-5DE675DFDE63}">
      <dsp:nvSpPr>
        <dsp:cNvPr id="0" name=""/>
        <dsp:cNvSpPr/>
      </dsp:nvSpPr>
      <dsp:spPr>
        <a:xfrm>
          <a:off x="4569437" y="899338"/>
          <a:ext cx="3346077" cy="1020145"/>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S" sz="2300" kern="1200" dirty="0" smtClean="0"/>
            <a:t>1. Fondo de tierras para la RRI</a:t>
          </a:r>
          <a:endParaRPr lang="es-ES" sz="2300" kern="1200" dirty="0"/>
        </a:p>
      </dsp:txBody>
      <dsp:txXfrm>
        <a:off x="4569437" y="899338"/>
        <a:ext cx="3346077" cy="1020145"/>
      </dsp:txXfrm>
    </dsp:sp>
    <dsp:sp modelId="{5EF59E95-957B-4B7F-AD13-F3FAD476A967}">
      <dsp:nvSpPr>
        <dsp:cNvPr id="0" name=""/>
        <dsp:cNvSpPr/>
      </dsp:nvSpPr>
      <dsp:spPr>
        <a:xfrm>
          <a:off x="4569437" y="2174521"/>
          <a:ext cx="3346077" cy="1020145"/>
        </a:xfrm>
        <a:prstGeom prst="rect">
          <a:avLst/>
        </a:prstGeom>
        <a:gradFill rotWithShape="0">
          <a:gsLst>
            <a:gs pos="0">
              <a:schemeClr val="accent2">
                <a:lumMod val="50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S" sz="2300" kern="1200" dirty="0" smtClean="0"/>
            <a:t>2. Programas de Desarrollo con enfoque territorial PDET</a:t>
          </a:r>
          <a:endParaRPr lang="es-ES" sz="2300" kern="1200" dirty="0"/>
        </a:p>
      </dsp:txBody>
      <dsp:txXfrm>
        <a:off x="4569437" y="2174521"/>
        <a:ext cx="3346077" cy="1020145"/>
      </dsp:txXfrm>
    </dsp:sp>
    <dsp:sp modelId="{74E13DE7-7A9B-408E-B2AF-58180CED5F97}">
      <dsp:nvSpPr>
        <dsp:cNvPr id="0" name=""/>
        <dsp:cNvSpPr/>
      </dsp:nvSpPr>
      <dsp:spPr>
        <a:xfrm>
          <a:off x="4569437" y="3449703"/>
          <a:ext cx="3346077" cy="1020145"/>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S" sz="2300" kern="1200" dirty="0" smtClean="0"/>
            <a:t>3. Planes Nacionales para la Reforma rural integral</a:t>
          </a:r>
          <a:endParaRPr lang="es-ES" sz="2300" kern="1200" dirty="0"/>
        </a:p>
      </dsp:txBody>
      <dsp:txXfrm>
        <a:off x="4569437" y="3449703"/>
        <a:ext cx="3346077" cy="10201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A52A7-5113-4ED9-AB71-565A45F6770B}">
      <dsp:nvSpPr>
        <dsp:cNvPr id="0" name=""/>
        <dsp:cNvSpPr/>
      </dsp:nvSpPr>
      <dsp:spPr>
        <a:xfrm>
          <a:off x="4866311" y="2490"/>
          <a:ext cx="1113472" cy="11134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t>Ordenamiento social de la propiedad rural</a:t>
          </a:r>
          <a:endParaRPr lang="es-ES" sz="900" kern="1200" dirty="0"/>
        </a:p>
      </dsp:txBody>
      <dsp:txXfrm>
        <a:off x="5029375" y="165554"/>
        <a:ext cx="787344" cy="787344"/>
      </dsp:txXfrm>
    </dsp:sp>
    <dsp:sp modelId="{EEDF29B4-8949-45F1-828E-F00CDAC996F5}">
      <dsp:nvSpPr>
        <dsp:cNvPr id="0" name=""/>
        <dsp:cNvSpPr/>
      </dsp:nvSpPr>
      <dsp:spPr>
        <a:xfrm rot="1350000">
          <a:off x="6039577" y="687960"/>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a:off x="6042954" y="746141"/>
        <a:ext cx="207043" cy="225478"/>
      </dsp:txXfrm>
    </dsp:sp>
    <dsp:sp modelId="{A54AF5A6-7A9F-4C29-9115-DA9DF223E530}">
      <dsp:nvSpPr>
        <dsp:cNvPr id="0" name=""/>
        <dsp:cNvSpPr/>
      </dsp:nvSpPr>
      <dsp:spPr>
        <a:xfrm>
          <a:off x="6410613" y="642161"/>
          <a:ext cx="1113472" cy="11134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t>Infraestructura  y adecuación de tierras</a:t>
          </a:r>
          <a:endParaRPr lang="es-ES" sz="900" kern="1200" dirty="0"/>
        </a:p>
      </dsp:txBody>
      <dsp:txXfrm>
        <a:off x="6573677" y="805225"/>
        <a:ext cx="787344" cy="787344"/>
      </dsp:txXfrm>
    </dsp:sp>
    <dsp:sp modelId="{DCC789FB-CCBD-4BAD-B4DF-168208A71FC7}">
      <dsp:nvSpPr>
        <dsp:cNvPr id="0" name=""/>
        <dsp:cNvSpPr/>
      </dsp:nvSpPr>
      <dsp:spPr>
        <a:xfrm rot="4050000">
          <a:off x="7136094" y="1775416"/>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a:off x="7163482" y="1809586"/>
        <a:ext cx="207043" cy="225478"/>
      </dsp:txXfrm>
    </dsp:sp>
    <dsp:sp modelId="{AB9C3B13-08CD-40CD-ACCC-A04301820B2F}">
      <dsp:nvSpPr>
        <dsp:cNvPr id="0" name=""/>
        <dsp:cNvSpPr/>
      </dsp:nvSpPr>
      <dsp:spPr>
        <a:xfrm>
          <a:off x="7050284" y="2186463"/>
          <a:ext cx="1113472" cy="11134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t>Salud</a:t>
          </a:r>
        </a:p>
      </dsp:txBody>
      <dsp:txXfrm>
        <a:off x="7213348" y="2349527"/>
        <a:ext cx="787344" cy="787344"/>
      </dsp:txXfrm>
    </dsp:sp>
    <dsp:sp modelId="{9E3C799C-8CEC-41A6-ABA5-1BE8DC63DF53}">
      <dsp:nvSpPr>
        <dsp:cNvPr id="0" name=""/>
        <dsp:cNvSpPr/>
      </dsp:nvSpPr>
      <dsp:spPr>
        <a:xfrm rot="6750000">
          <a:off x="7142500" y="3319718"/>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rot="10800000">
        <a:off x="7203845" y="3353888"/>
        <a:ext cx="207043" cy="225478"/>
      </dsp:txXfrm>
    </dsp:sp>
    <dsp:sp modelId="{4467C6A4-3FFB-4DD6-A812-9A576CB10B92}">
      <dsp:nvSpPr>
        <dsp:cNvPr id="0" name=""/>
        <dsp:cNvSpPr/>
      </dsp:nvSpPr>
      <dsp:spPr>
        <a:xfrm>
          <a:off x="6410613" y="3730765"/>
          <a:ext cx="1113472" cy="11134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t>Educación rural</a:t>
          </a:r>
          <a:endParaRPr lang="es-ES" sz="900" kern="1200" dirty="0"/>
        </a:p>
      </dsp:txBody>
      <dsp:txXfrm>
        <a:off x="6573677" y="3893829"/>
        <a:ext cx="787344" cy="787344"/>
      </dsp:txXfrm>
    </dsp:sp>
    <dsp:sp modelId="{C7016F7A-0870-4744-A5FB-370C58D34DF2}">
      <dsp:nvSpPr>
        <dsp:cNvPr id="0" name=""/>
        <dsp:cNvSpPr/>
      </dsp:nvSpPr>
      <dsp:spPr>
        <a:xfrm rot="9450000">
          <a:off x="6055044" y="4416235"/>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rot="10800000">
        <a:off x="6140400" y="4474416"/>
        <a:ext cx="207043" cy="225478"/>
      </dsp:txXfrm>
    </dsp:sp>
    <dsp:sp modelId="{F0539A4E-16B9-481C-9E81-F4C9E5CCE8C5}">
      <dsp:nvSpPr>
        <dsp:cNvPr id="0" name=""/>
        <dsp:cNvSpPr/>
      </dsp:nvSpPr>
      <dsp:spPr>
        <a:xfrm>
          <a:off x="4866311" y="4370436"/>
          <a:ext cx="1113472" cy="11134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t>Vivienda rural, agua potable y saneamiento rural</a:t>
          </a:r>
          <a:endParaRPr lang="es-ES" sz="900" kern="1200" dirty="0"/>
        </a:p>
      </dsp:txBody>
      <dsp:txXfrm>
        <a:off x="5029375" y="4533500"/>
        <a:ext cx="787344" cy="787344"/>
      </dsp:txXfrm>
    </dsp:sp>
    <dsp:sp modelId="{62B9D462-878B-4EC1-B7EF-13DA343159D1}">
      <dsp:nvSpPr>
        <dsp:cNvPr id="0" name=""/>
        <dsp:cNvSpPr/>
      </dsp:nvSpPr>
      <dsp:spPr>
        <a:xfrm rot="12150000">
          <a:off x="4510742" y="4422641"/>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rot="10800000">
        <a:off x="4596098" y="4514778"/>
        <a:ext cx="207043" cy="225478"/>
      </dsp:txXfrm>
    </dsp:sp>
    <dsp:sp modelId="{66EE042C-1D7F-4D26-91E2-25FB6F5FD4A6}">
      <dsp:nvSpPr>
        <dsp:cNvPr id="0" name=""/>
        <dsp:cNvSpPr/>
      </dsp:nvSpPr>
      <dsp:spPr>
        <a:xfrm>
          <a:off x="3322009" y="3730765"/>
          <a:ext cx="1113472" cy="11134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t>Reactivación Económica y producción agropecuaria</a:t>
          </a:r>
          <a:endParaRPr lang="es-ES" sz="900" kern="1200" dirty="0"/>
        </a:p>
      </dsp:txBody>
      <dsp:txXfrm>
        <a:off x="3485073" y="3893829"/>
        <a:ext cx="787344" cy="787344"/>
      </dsp:txXfrm>
    </dsp:sp>
    <dsp:sp modelId="{2F3A0F40-CB66-4001-BBDF-D8F4EF2043EE}">
      <dsp:nvSpPr>
        <dsp:cNvPr id="0" name=""/>
        <dsp:cNvSpPr/>
      </dsp:nvSpPr>
      <dsp:spPr>
        <a:xfrm rot="14850000">
          <a:off x="3414225" y="3335185"/>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rot="10800000">
        <a:off x="3475570" y="3451333"/>
        <a:ext cx="207043" cy="225478"/>
      </dsp:txXfrm>
    </dsp:sp>
    <dsp:sp modelId="{9A87BA9B-0C26-4B2F-87A1-2E78B4F24DDA}">
      <dsp:nvSpPr>
        <dsp:cNvPr id="0" name=""/>
        <dsp:cNvSpPr/>
      </dsp:nvSpPr>
      <dsp:spPr>
        <a:xfrm>
          <a:off x="2682338" y="2186463"/>
          <a:ext cx="1113472" cy="1113472"/>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solidFill>
                <a:schemeClr val="tx1"/>
              </a:solidFill>
            </a:rPr>
            <a:t>Sistema para la garantía progresiva del derecho a la alimentación</a:t>
          </a:r>
          <a:endParaRPr lang="es-ES" sz="900" kern="1200" dirty="0">
            <a:solidFill>
              <a:schemeClr val="tx1"/>
            </a:solidFill>
          </a:endParaRPr>
        </a:p>
      </dsp:txBody>
      <dsp:txXfrm>
        <a:off x="2845402" y="2349527"/>
        <a:ext cx="787344" cy="787344"/>
      </dsp:txXfrm>
    </dsp:sp>
    <dsp:sp modelId="{A8D56C49-4346-4E91-B6AD-C6CE830DE1E9}">
      <dsp:nvSpPr>
        <dsp:cNvPr id="0" name=""/>
        <dsp:cNvSpPr/>
      </dsp:nvSpPr>
      <dsp:spPr>
        <a:xfrm rot="17550000">
          <a:off x="3407819" y="1790883"/>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a:off x="3435207" y="1907031"/>
        <a:ext cx="207043" cy="225478"/>
      </dsp:txXfrm>
    </dsp:sp>
    <dsp:sp modelId="{EA29FC4A-086B-45A5-A2EF-D73619494334}">
      <dsp:nvSpPr>
        <dsp:cNvPr id="0" name=""/>
        <dsp:cNvSpPr/>
      </dsp:nvSpPr>
      <dsp:spPr>
        <a:xfrm>
          <a:off x="3322009" y="642161"/>
          <a:ext cx="1113472" cy="11134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sz="900" kern="1200" dirty="0" smtClean="0"/>
            <a:t>Reconciliación, convivencia y construcción de Paz. </a:t>
          </a:r>
          <a:endParaRPr lang="es-ES" sz="900" kern="1200" dirty="0"/>
        </a:p>
      </dsp:txBody>
      <dsp:txXfrm>
        <a:off x="3485073" y="805225"/>
        <a:ext cx="787344" cy="787344"/>
      </dsp:txXfrm>
    </dsp:sp>
    <dsp:sp modelId="{A117D35F-6E6A-4AF0-A8B6-A74C5518B6CA}">
      <dsp:nvSpPr>
        <dsp:cNvPr id="0" name=""/>
        <dsp:cNvSpPr/>
      </dsp:nvSpPr>
      <dsp:spPr>
        <a:xfrm rot="20250000">
          <a:off x="4495275" y="694366"/>
          <a:ext cx="295776" cy="37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700" kern="1200"/>
        </a:p>
      </dsp:txBody>
      <dsp:txXfrm>
        <a:off x="4498652" y="786503"/>
        <a:ext cx="207043" cy="22547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13-09-2021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60664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13-09-2021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879522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41346C-96D5-D042-9681-6A12B47C2E53}" type="datetimeFigureOut">
              <a:rPr lang="es-CL" smtClean="0"/>
              <a:t>13-09-2021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137328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41346C-96D5-D042-9681-6A12B47C2E53}" type="datetimeFigureOut">
              <a:rPr lang="es-CL" smtClean="0"/>
              <a:t>13-09-2021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15864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41346C-96D5-D042-9681-6A12B47C2E53}" type="datetimeFigureOut">
              <a:rPr lang="es-CL" smtClean="0"/>
              <a:t>13-09-2021</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363963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41346C-96D5-D042-9681-6A12B47C2E53}" type="datetimeFigureOut">
              <a:rPr lang="es-CL" smtClean="0"/>
              <a:t>13-09-2021</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98220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41346C-96D5-D042-9681-6A12B47C2E53}" type="datetimeFigureOut">
              <a:rPr lang="es-CL" smtClean="0"/>
              <a:t>13-09-2021</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801357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41346C-96D5-D042-9681-6A12B47C2E53}" type="datetimeFigureOut">
              <a:rPr lang="es-CL" smtClean="0"/>
              <a:t>13-09-2021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670678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41346C-96D5-D042-9681-6A12B47C2E53}" type="datetimeFigureOut">
              <a:rPr lang="es-CL" smtClean="0"/>
              <a:t>13-09-2021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424225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13-09-2021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426109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13-09-2021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631982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41346C-96D5-D042-9681-6A12B47C2E53}" type="datetimeFigureOut">
              <a:rPr lang="es-CL" smtClean="0"/>
              <a:t>13-09-2021</a:t>
            </a:fld>
            <a:endParaRPr lang="es-C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F4D4B-B693-9442-A931-7F1332A5AC59}" type="slidenum">
              <a:rPr lang="es-CL" smtClean="0"/>
              <a:t>‹Nº›</a:t>
            </a:fld>
            <a:endParaRPr lang="es-CL"/>
          </a:p>
        </p:txBody>
      </p:sp>
    </p:spTree>
    <p:extLst>
      <p:ext uri="{BB962C8B-B14F-4D97-AF65-F5344CB8AC3E}">
        <p14:creationId xmlns:p14="http://schemas.microsoft.com/office/powerpoint/2010/main" val="2658940158"/>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2E16BB1-B096-E844-8CE4-3FF9BE23C0CC}"/>
              </a:ext>
            </a:extLst>
          </p:cNvPr>
          <p:cNvSpPr txBox="1">
            <a:spLocks/>
          </p:cNvSpPr>
          <p:nvPr/>
        </p:nvSpPr>
        <p:spPr>
          <a:xfrm>
            <a:off x="939182" y="3192088"/>
            <a:ext cx="8512389" cy="1407438"/>
          </a:xfrm>
          <a:prstGeom prst="rect">
            <a:avLst/>
          </a:prstGeom>
        </p:spPr>
        <p:txBody>
          <a:bodyPr vert="horz" lIns="91440" tIns="45720" rIns="91440" bIns="45720" rtlCol="0" anchor="t">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b="1" dirty="0" smtClean="0">
                <a:solidFill>
                  <a:srgbClr val="1C501C"/>
                </a:solidFill>
              </a:rPr>
              <a:t>Programas de Desarrollo con enfoque territorial PDET en los municipios priorizados en Nariño y su incidencia en la realización del Derecho a la alimentación adecuada.</a:t>
            </a:r>
            <a:endParaRPr lang="es-CL" b="1" dirty="0">
              <a:solidFill>
                <a:srgbClr val="1C501C"/>
              </a:solidFill>
            </a:endParaRPr>
          </a:p>
        </p:txBody>
      </p:sp>
      <p:sp>
        <p:nvSpPr>
          <p:cNvPr id="2" name="TextBox 1"/>
          <p:cNvSpPr txBox="1"/>
          <p:nvPr/>
        </p:nvSpPr>
        <p:spPr>
          <a:xfrm>
            <a:off x="307570" y="5685905"/>
            <a:ext cx="4788131" cy="923330"/>
          </a:xfrm>
          <a:prstGeom prst="rect">
            <a:avLst/>
          </a:prstGeom>
          <a:noFill/>
        </p:spPr>
        <p:txBody>
          <a:bodyPr wrap="square" rtlCol="0">
            <a:spAutoFit/>
          </a:bodyPr>
          <a:lstStyle/>
          <a:p>
            <a:r>
              <a:rPr lang="es-CL" dirty="0" smtClean="0">
                <a:solidFill>
                  <a:schemeClr val="accent1">
                    <a:lumMod val="50000"/>
                  </a:schemeClr>
                </a:solidFill>
                <a:latin typeface="+mj-lt"/>
              </a:rPr>
              <a:t>Isabel Goyes Moreno, </a:t>
            </a:r>
          </a:p>
          <a:p>
            <a:r>
              <a:rPr lang="es-CL" dirty="0" smtClean="0">
                <a:solidFill>
                  <a:schemeClr val="accent1">
                    <a:lumMod val="50000"/>
                  </a:schemeClr>
                </a:solidFill>
                <a:latin typeface="+mj-lt"/>
              </a:rPr>
              <a:t>Aura Cecilia Torres </a:t>
            </a:r>
          </a:p>
          <a:p>
            <a:r>
              <a:rPr lang="es-CL" dirty="0" smtClean="0">
                <a:solidFill>
                  <a:schemeClr val="accent1">
                    <a:lumMod val="50000"/>
                  </a:schemeClr>
                </a:solidFill>
                <a:latin typeface="+mj-lt"/>
              </a:rPr>
              <a:t>Universidad de Nariño (Colombia)</a:t>
            </a:r>
            <a:endParaRPr lang="en-US" sz="1400" dirty="0">
              <a:solidFill>
                <a:schemeClr val="accent1">
                  <a:lumMod val="50000"/>
                </a:schemeClr>
              </a:solidFill>
              <a:latin typeface="+mj-lt"/>
            </a:endParaRPr>
          </a:p>
        </p:txBody>
      </p:sp>
      <p:pic>
        <p:nvPicPr>
          <p:cNvPr id="3" name="Imagen 2"/>
          <p:cNvPicPr>
            <a:picLocks noChangeAspect="1"/>
          </p:cNvPicPr>
          <p:nvPr/>
        </p:nvPicPr>
        <p:blipFill>
          <a:blip r:embed="rId3"/>
          <a:stretch>
            <a:fillRect/>
          </a:stretch>
        </p:blipFill>
        <p:spPr>
          <a:xfrm>
            <a:off x="3571875" y="5685905"/>
            <a:ext cx="662668" cy="66266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8277181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2917767" y="263632"/>
            <a:ext cx="7043356" cy="1065300"/>
          </a:xfrm>
        </p:spPr>
        <p:txBody>
          <a:bodyPr>
            <a:normAutofit fontScale="90000"/>
          </a:bodyPr>
          <a:lstStyle/>
          <a:p>
            <a:pPr algn="ctr"/>
            <a:r>
              <a:rPr lang="es-CL" b="1" dirty="0" smtClean="0">
                <a:solidFill>
                  <a:srgbClr val="1C501C"/>
                </a:solidFill>
              </a:rPr>
              <a:t>Presentación de la investigación</a:t>
            </a:r>
            <a:endParaRPr lang="es-CL" b="1" dirty="0">
              <a:solidFill>
                <a:srgbClr val="1C501C"/>
              </a:solidFill>
            </a:endParaRPr>
          </a:p>
        </p:txBody>
      </p:sp>
      <p:sp>
        <p:nvSpPr>
          <p:cNvPr id="3"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648393" y="1426029"/>
            <a:ext cx="10199716" cy="3801469"/>
          </a:xfrm>
        </p:spPr>
        <p:txBody>
          <a:bodyPr>
            <a:noAutofit/>
          </a:bodyPr>
          <a:lstStyle/>
          <a:p>
            <a:pPr marL="0" indent="0" algn="just">
              <a:buNone/>
            </a:pPr>
            <a:r>
              <a:rPr lang="es-ES" b="1" i="1" dirty="0" smtClean="0">
                <a:latin typeface="+mj-lt"/>
              </a:rPr>
              <a:t>Objetivo general:</a:t>
            </a:r>
            <a:r>
              <a:rPr lang="es-ES" dirty="0" smtClean="0">
                <a:latin typeface="+mj-lt"/>
              </a:rPr>
              <a:t> Identificar los avances y obstáculos en la implementación de los Programas de Desarrollo con Enfoque Territorial PDET, y su incidencia en la realización del derecho a la alimentación Adecuada</a:t>
            </a:r>
          </a:p>
          <a:p>
            <a:pPr algn="just">
              <a:buFontTx/>
              <a:buChar char="-"/>
            </a:pPr>
            <a:endParaRPr lang="es-ES" dirty="0">
              <a:latin typeface="+mj-lt"/>
            </a:endParaRPr>
          </a:p>
          <a:p>
            <a:pPr marL="0" indent="0" algn="just">
              <a:buNone/>
            </a:pPr>
            <a:r>
              <a:rPr lang="es-ES" b="1" i="1" dirty="0" smtClean="0">
                <a:latin typeface="+mj-lt"/>
              </a:rPr>
              <a:t>Metodología</a:t>
            </a:r>
            <a:r>
              <a:rPr lang="es-ES" dirty="0" smtClean="0">
                <a:latin typeface="+mj-lt"/>
              </a:rPr>
              <a:t>: Investigación cualitativa – método hermenéutico para la lectura crítica y reflexiva de documentos, informes, actas, programas, y datos estadísticos.</a:t>
            </a:r>
          </a:p>
        </p:txBody>
      </p:sp>
    </p:spTree>
    <p:extLst>
      <p:ext uri="{BB962C8B-B14F-4D97-AF65-F5344CB8AC3E}">
        <p14:creationId xmlns:p14="http://schemas.microsoft.com/office/powerpoint/2010/main" val="269102568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74179"/>
            <a:ext cx="10515600" cy="1325563"/>
          </a:xfrm>
        </p:spPr>
        <p:txBody>
          <a:bodyPr/>
          <a:lstStyle/>
          <a:p>
            <a:pPr algn="ctr"/>
            <a:r>
              <a:rPr lang="es-CL" b="1" dirty="0" smtClean="0">
                <a:solidFill>
                  <a:srgbClr val="1C501C"/>
                </a:solidFill>
              </a:rPr>
              <a:t>¿Cómo surgen los Programas de Desarrollo con Enfoque Territorial PDET?</a:t>
            </a:r>
            <a:endParaRPr lang="es-CL" b="1" dirty="0">
              <a:solidFill>
                <a:srgbClr val="1C501C"/>
              </a:solidFill>
            </a:endParaRPr>
          </a:p>
        </p:txBody>
      </p:sp>
      <p:sp>
        <p:nvSpPr>
          <p:cNvPr id="4"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648393" y="1426029"/>
            <a:ext cx="10199716" cy="4060371"/>
          </a:xfrm>
        </p:spPr>
        <p:txBody>
          <a:bodyPr>
            <a:noAutofit/>
          </a:bodyPr>
          <a:lstStyle/>
          <a:p>
            <a:pPr algn="just">
              <a:buFontTx/>
              <a:buChar char="-"/>
            </a:pPr>
            <a:r>
              <a:rPr lang="es-ES" dirty="0" smtClean="0">
                <a:latin typeface="+mj-lt"/>
              </a:rPr>
              <a:t>El Acuerdo para la terminación del Conflicto y la construcción de una Paz estable y duradera, firmado en el año 2016 entre las Fuerzas Armadas Revolucionarias de Colombia y el Gobierno Colombiano pacta seis puntos para lograr la paz.</a:t>
            </a:r>
          </a:p>
          <a:p>
            <a:pPr algn="just">
              <a:buFontTx/>
              <a:buChar char="-"/>
            </a:pPr>
            <a:r>
              <a:rPr lang="es-ES" dirty="0" smtClean="0">
                <a:latin typeface="+mj-lt"/>
              </a:rPr>
              <a:t>Punto 1 – </a:t>
            </a:r>
            <a:r>
              <a:rPr lang="es-ES" b="1" i="1" dirty="0" smtClean="0">
                <a:latin typeface="+mj-lt"/>
              </a:rPr>
              <a:t>Hacia un nuevo campo Colombiano - Reforma Rural Integral:</a:t>
            </a:r>
            <a:r>
              <a:rPr lang="es-ES" dirty="0" smtClean="0">
                <a:latin typeface="+mj-lt"/>
              </a:rPr>
              <a:t> Promueve la búsqueda de la integración regional, el desarrollo, el uso adecuado de la tierra, el acceso a la población rural y la promoción de oportunidades entre hombres y mujeres, a través de la regularización y democratización de la propiedad. </a:t>
            </a:r>
          </a:p>
        </p:txBody>
      </p:sp>
    </p:spTree>
    <p:extLst>
      <p:ext uri="{BB962C8B-B14F-4D97-AF65-F5344CB8AC3E}">
        <p14:creationId xmlns:p14="http://schemas.microsoft.com/office/powerpoint/2010/main" val="40336354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Marcador de contenido 6"/>
          <p:cNvGraphicFramePr>
            <a:graphicFrameLocks/>
          </p:cNvGraphicFramePr>
          <p:nvPr>
            <p:extLst>
              <p:ext uri="{D42A27DB-BD31-4B8C-83A1-F6EECF244321}">
                <p14:modId xmlns:p14="http://schemas.microsoft.com/office/powerpoint/2010/main" val="3660780628"/>
              </p:ext>
            </p:extLst>
          </p:nvPr>
        </p:nvGraphicFramePr>
        <p:xfrm>
          <a:off x="329609" y="106327"/>
          <a:ext cx="10795591" cy="53691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02031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p:txBody>
          <a:bodyPr/>
          <a:lstStyle/>
          <a:p>
            <a:pPr algn="ctr"/>
            <a:r>
              <a:rPr lang="es-CL" b="1" dirty="0" smtClean="0">
                <a:solidFill>
                  <a:srgbClr val="1C501C"/>
                </a:solidFill>
              </a:rPr>
              <a:t>¿Cuál es la finalidad de los PDET?</a:t>
            </a:r>
            <a:endParaRPr lang="es-CL" b="1" dirty="0">
              <a:solidFill>
                <a:srgbClr val="1C501C"/>
              </a:solidFill>
            </a:endParaRPr>
          </a:p>
        </p:txBody>
      </p:sp>
      <p:sp>
        <p:nvSpPr>
          <p:cNvPr id="4" name="Marcador de contenido 2">
            <a:extLst>
              <a:ext uri="{FF2B5EF4-FFF2-40B4-BE49-F238E27FC236}">
                <a16:creationId xmlns:a16="http://schemas.microsoft.com/office/drawing/2014/main" id="{A52476BC-B75E-EA49-A42F-C6F8D9507C31}"/>
              </a:ext>
            </a:extLst>
          </p:cNvPr>
          <p:cNvSpPr>
            <a:spLocks noGrp="1"/>
          </p:cNvSpPr>
          <p:nvPr>
            <p:ph idx="1"/>
          </p:nvPr>
        </p:nvSpPr>
        <p:spPr/>
        <p:txBody>
          <a:bodyPr>
            <a:noAutofit/>
          </a:bodyPr>
          <a:lstStyle/>
          <a:p>
            <a:pPr marL="0" indent="0">
              <a:buNone/>
            </a:pPr>
            <a:r>
              <a:rPr lang="es-CO" sz="2400" dirty="0" smtClean="0">
                <a:latin typeface="+mj-lt"/>
              </a:rPr>
              <a:t>De conformidad con el Decreto Ley 893 de 2017, la finalidad de los PDET es lograr </a:t>
            </a:r>
            <a:r>
              <a:rPr lang="es-CO" sz="2400" dirty="0">
                <a:latin typeface="+mj-lt"/>
              </a:rPr>
              <a:t>la transformación estructural del campo y el ámbito rural y un relacionamiento equitativo entre el campo y la ciudad, para asegurar:</a:t>
            </a:r>
          </a:p>
          <a:p>
            <a:pPr lvl="1"/>
            <a:r>
              <a:rPr lang="es-CO" dirty="0">
                <a:latin typeface="+mj-lt"/>
              </a:rPr>
              <a:t>Bienestar y buen vivir de poblaciones rurales, haciendo efectivos los </a:t>
            </a:r>
            <a:r>
              <a:rPr lang="es-CO" dirty="0" smtClean="0">
                <a:latin typeface="+mj-lt"/>
              </a:rPr>
              <a:t>DESC.</a:t>
            </a:r>
            <a:endParaRPr lang="es-CO" dirty="0">
              <a:latin typeface="+mj-lt"/>
            </a:endParaRPr>
          </a:p>
          <a:p>
            <a:pPr lvl="1"/>
            <a:r>
              <a:rPr lang="es-CO" dirty="0">
                <a:latin typeface="+mj-lt"/>
              </a:rPr>
              <a:t>Protección de la riqueza </a:t>
            </a:r>
            <a:r>
              <a:rPr lang="es-CO" dirty="0" err="1" smtClean="0">
                <a:latin typeface="+mj-lt"/>
              </a:rPr>
              <a:t>pluri</a:t>
            </a:r>
            <a:r>
              <a:rPr lang="es-CO" dirty="0" smtClean="0">
                <a:latin typeface="+mj-lt"/>
              </a:rPr>
              <a:t> - étnica </a:t>
            </a:r>
            <a:r>
              <a:rPr lang="es-CO" dirty="0">
                <a:latin typeface="+mj-lt"/>
              </a:rPr>
              <a:t>y multicultural</a:t>
            </a:r>
          </a:p>
          <a:p>
            <a:pPr lvl="1"/>
            <a:r>
              <a:rPr lang="es-CO" dirty="0">
                <a:latin typeface="+mj-lt"/>
              </a:rPr>
              <a:t>Desarrollo de la economía campesina y familiar</a:t>
            </a:r>
          </a:p>
          <a:p>
            <a:pPr lvl="1"/>
            <a:r>
              <a:rPr lang="es-CO" dirty="0">
                <a:latin typeface="+mj-lt"/>
              </a:rPr>
              <a:t>Desarrollo e integración de las regiones abandonadas y golpeadas por el conflicto, realizando inversiones públicas progresivas, concertadas con las comunidades, con el fin de lograr la convergencia entre la calidad de vida rural y urbana</a:t>
            </a:r>
          </a:p>
          <a:p>
            <a:pPr algn="just">
              <a:buFontTx/>
              <a:buChar char="-"/>
            </a:pPr>
            <a:endParaRPr lang="es-ES" dirty="0" smtClean="0"/>
          </a:p>
        </p:txBody>
      </p:sp>
    </p:spTree>
    <p:extLst>
      <p:ext uri="{BB962C8B-B14F-4D97-AF65-F5344CB8AC3E}">
        <p14:creationId xmlns:p14="http://schemas.microsoft.com/office/powerpoint/2010/main" val="3504148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p:txBody>
          <a:bodyPr>
            <a:normAutofit/>
          </a:bodyPr>
          <a:lstStyle/>
          <a:p>
            <a:pPr algn="ctr"/>
            <a:r>
              <a:rPr lang="es-CL" b="1" dirty="0" smtClean="0">
                <a:solidFill>
                  <a:srgbClr val="1C501C"/>
                </a:solidFill>
              </a:rPr>
              <a:t>Criterios de priorización de las subregiones</a:t>
            </a:r>
            <a:endParaRPr lang="es-CL" b="1" dirty="0">
              <a:solidFill>
                <a:srgbClr val="1C501C"/>
              </a:solidFill>
            </a:endParaRPr>
          </a:p>
        </p:txBody>
      </p:sp>
      <p:sp>
        <p:nvSpPr>
          <p:cNvPr id="5" name="Marcador de contenido 4"/>
          <p:cNvSpPr>
            <a:spLocks noGrp="1"/>
          </p:cNvSpPr>
          <p:nvPr>
            <p:ph idx="1"/>
          </p:nvPr>
        </p:nvSpPr>
        <p:spPr>
          <a:xfrm>
            <a:off x="838200" y="1825625"/>
            <a:ext cx="10515600" cy="3551918"/>
          </a:xfrm>
        </p:spPr>
        <p:txBody>
          <a:bodyPr>
            <a:normAutofit fontScale="92500" lnSpcReduction="20000"/>
          </a:bodyPr>
          <a:lstStyle/>
          <a:p>
            <a:r>
              <a:rPr lang="es-CO" sz="3000" dirty="0">
                <a:latin typeface="+mj-lt"/>
              </a:rPr>
              <a:t>Niveles de pobreza: extrema y con </a:t>
            </a:r>
            <a:r>
              <a:rPr lang="es-CO" sz="3000" dirty="0" smtClean="0">
                <a:latin typeface="+mj-lt"/>
              </a:rPr>
              <a:t> alto índice de necesidades </a:t>
            </a:r>
            <a:r>
              <a:rPr lang="es-CO" sz="3000" dirty="0">
                <a:latin typeface="+mj-lt"/>
              </a:rPr>
              <a:t>básicas </a:t>
            </a:r>
            <a:r>
              <a:rPr lang="es-CO" sz="3000" dirty="0" smtClean="0">
                <a:latin typeface="+mj-lt"/>
              </a:rPr>
              <a:t>insatisfechas.</a:t>
            </a:r>
            <a:endParaRPr lang="es-CO" sz="3000" dirty="0">
              <a:latin typeface="+mj-lt"/>
            </a:endParaRPr>
          </a:p>
          <a:p>
            <a:r>
              <a:rPr lang="es-CO" sz="3000" dirty="0" smtClean="0">
                <a:latin typeface="+mj-lt"/>
              </a:rPr>
              <a:t>El grado de afectación del conflicto</a:t>
            </a:r>
          </a:p>
          <a:p>
            <a:r>
              <a:rPr lang="es-CO" sz="3000" dirty="0" smtClean="0">
                <a:latin typeface="+mj-lt"/>
              </a:rPr>
              <a:t>Debilidad </a:t>
            </a:r>
            <a:r>
              <a:rPr lang="es-CO" sz="3000" dirty="0">
                <a:latin typeface="+mj-lt"/>
              </a:rPr>
              <a:t>de la institucionalidad administrativa y de capacidad de gestión</a:t>
            </a:r>
          </a:p>
          <a:p>
            <a:r>
              <a:rPr lang="es-CO" sz="3000" dirty="0">
                <a:latin typeface="+mj-lt"/>
              </a:rPr>
              <a:t>Presencia de cultivos de uso ilícito y economías ilegítimas.</a:t>
            </a:r>
          </a:p>
          <a:p>
            <a:r>
              <a:rPr lang="es-CO" sz="3000" dirty="0">
                <a:latin typeface="+mj-lt"/>
              </a:rPr>
              <a:t>16 subregiones, 170 municipios y 11.000 veredas.</a:t>
            </a:r>
          </a:p>
          <a:p>
            <a:r>
              <a:rPr lang="es-CO" sz="3000" dirty="0">
                <a:latin typeface="+mj-lt"/>
              </a:rPr>
              <a:t>En Nariño: Subregión Pacífico </a:t>
            </a:r>
            <a:r>
              <a:rPr lang="es-CO" sz="3000" dirty="0" smtClean="0">
                <a:latin typeface="+mj-lt"/>
              </a:rPr>
              <a:t>y Frontera Nariñense (10 municipios) y </a:t>
            </a:r>
            <a:r>
              <a:rPr lang="es-CO" sz="3000" dirty="0">
                <a:latin typeface="+mj-lt"/>
              </a:rPr>
              <a:t>Subregión Alto </a:t>
            </a:r>
            <a:r>
              <a:rPr lang="es-CO" sz="3000" dirty="0" smtClean="0">
                <a:latin typeface="+mj-lt"/>
              </a:rPr>
              <a:t>Patía – Norte del Cauca (5 municipios)</a:t>
            </a:r>
            <a:endParaRPr lang="es-CO" sz="3000" dirty="0">
              <a:latin typeface="+mj-lt"/>
            </a:endParaRPr>
          </a:p>
          <a:p>
            <a:endParaRPr lang="en-US" dirty="0"/>
          </a:p>
        </p:txBody>
      </p:sp>
    </p:spTree>
    <p:extLst>
      <p:ext uri="{BB962C8B-B14F-4D97-AF65-F5344CB8AC3E}">
        <p14:creationId xmlns:p14="http://schemas.microsoft.com/office/powerpoint/2010/main" val="127327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648393" y="263632"/>
            <a:ext cx="10199716" cy="1065300"/>
          </a:xfrm>
        </p:spPr>
        <p:txBody>
          <a:bodyPr>
            <a:normAutofit/>
          </a:bodyPr>
          <a:lstStyle/>
          <a:p>
            <a:pPr algn="ctr"/>
            <a:r>
              <a:rPr lang="es-CL" b="1" dirty="0" smtClean="0">
                <a:solidFill>
                  <a:srgbClr val="1C501C"/>
                </a:solidFill>
              </a:rPr>
              <a:t>¿Cómo se construyeron los PDET?</a:t>
            </a:r>
            <a:endParaRPr lang="es-CL" b="1" dirty="0">
              <a:solidFill>
                <a:srgbClr val="1C501C"/>
              </a:solidFill>
            </a:endParaRPr>
          </a:p>
        </p:txBody>
      </p:sp>
      <p:sp>
        <p:nvSpPr>
          <p:cNvPr id="3"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648393" y="1426029"/>
            <a:ext cx="10199716" cy="3801469"/>
          </a:xfrm>
        </p:spPr>
        <p:txBody>
          <a:bodyPr>
            <a:noAutofit/>
          </a:bodyPr>
          <a:lstStyle/>
          <a:p>
            <a:pPr marL="514350" indent="-514350" algn="just">
              <a:buAutoNum type="arabicPeriod"/>
            </a:pPr>
            <a:r>
              <a:rPr lang="es-ES" sz="3200" dirty="0" smtClean="0"/>
              <a:t>Elaboración de los Planes de Acción para la transformación Regional PATR.</a:t>
            </a:r>
          </a:p>
          <a:p>
            <a:pPr marL="514350" indent="-514350" algn="just">
              <a:buAutoNum type="arabicPeriod"/>
            </a:pPr>
            <a:r>
              <a:rPr lang="es-ES" sz="3200" dirty="0" smtClean="0"/>
              <a:t>Identificación de Pilares para la implementación de la Reforma Rural Integral.</a:t>
            </a:r>
          </a:p>
          <a:p>
            <a:pPr marL="514350" indent="-514350" algn="just">
              <a:buAutoNum type="arabicPeriod"/>
            </a:pPr>
            <a:r>
              <a:rPr lang="es-ES" sz="3200" dirty="0" smtClean="0"/>
              <a:t>Participación comunitaria en la identificación de necesidades e iniciativas: </a:t>
            </a:r>
            <a:r>
              <a:rPr lang="es-ES" sz="3200" dirty="0" err="1" smtClean="0"/>
              <a:t>veredal</a:t>
            </a:r>
            <a:r>
              <a:rPr lang="es-ES" sz="3200" dirty="0" smtClean="0"/>
              <a:t>, Municipal y Subregional – Consolidación de los Planes de Acción.</a:t>
            </a:r>
          </a:p>
        </p:txBody>
      </p:sp>
    </p:spTree>
    <p:extLst>
      <p:ext uri="{BB962C8B-B14F-4D97-AF65-F5344CB8AC3E}">
        <p14:creationId xmlns:p14="http://schemas.microsoft.com/office/powerpoint/2010/main" val="8636999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648393" y="263632"/>
            <a:ext cx="10199716" cy="1065300"/>
          </a:xfrm>
        </p:spPr>
        <p:txBody>
          <a:bodyPr>
            <a:normAutofit/>
          </a:bodyPr>
          <a:lstStyle/>
          <a:p>
            <a:pPr algn="ctr"/>
            <a:r>
              <a:rPr lang="es-CL" b="1" dirty="0" smtClean="0">
                <a:solidFill>
                  <a:srgbClr val="1C501C"/>
                </a:solidFill>
              </a:rPr>
              <a:t>¿Cómo se construyeron los PDET?</a:t>
            </a:r>
            <a:endParaRPr lang="es-CL" b="1" dirty="0">
              <a:solidFill>
                <a:srgbClr val="1C501C"/>
              </a:solidFill>
            </a:endParaRPr>
          </a:p>
        </p:txBody>
      </p:sp>
      <p:sp>
        <p:nvSpPr>
          <p:cNvPr id="3"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648393" y="1426029"/>
            <a:ext cx="10199716" cy="3801469"/>
          </a:xfrm>
        </p:spPr>
        <p:txBody>
          <a:bodyPr>
            <a:noAutofit/>
          </a:bodyPr>
          <a:lstStyle/>
          <a:p>
            <a:pPr marL="514350" indent="-514350" algn="just">
              <a:buAutoNum type="arabicPeriod"/>
            </a:pPr>
            <a:r>
              <a:rPr lang="es-ES" sz="3200" dirty="0" smtClean="0"/>
              <a:t>Elaboración de los Planes de Acción para la transformación Regional PATR.</a:t>
            </a:r>
          </a:p>
          <a:p>
            <a:pPr marL="514350" indent="-514350" algn="just">
              <a:buAutoNum type="arabicPeriod"/>
            </a:pPr>
            <a:r>
              <a:rPr lang="es-ES" sz="3200" dirty="0" smtClean="0"/>
              <a:t>Identificación de Pilares para la implementación de la Reforma Rural Integral.</a:t>
            </a:r>
          </a:p>
          <a:p>
            <a:pPr marL="514350" indent="-514350" algn="just">
              <a:buAutoNum type="arabicPeriod"/>
            </a:pPr>
            <a:r>
              <a:rPr lang="es-ES" sz="3200" dirty="0" smtClean="0"/>
              <a:t>Participación comunitaria en la identificación de necesidades e iniciativas: </a:t>
            </a:r>
            <a:r>
              <a:rPr lang="es-ES" sz="3200" dirty="0" err="1" smtClean="0"/>
              <a:t>veredal</a:t>
            </a:r>
            <a:r>
              <a:rPr lang="es-ES" sz="3200" dirty="0" smtClean="0"/>
              <a:t>, Municipal y Subregional – Consolidación de los Planes de Acción.</a:t>
            </a:r>
          </a:p>
        </p:txBody>
      </p:sp>
    </p:spTree>
    <p:extLst>
      <p:ext uri="{BB962C8B-B14F-4D97-AF65-F5344CB8AC3E}">
        <p14:creationId xmlns:p14="http://schemas.microsoft.com/office/powerpoint/2010/main" val="2503855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014253907"/>
              </p:ext>
            </p:extLst>
          </p:nvPr>
        </p:nvGraphicFramePr>
        <p:xfrm>
          <a:off x="647699" y="0"/>
          <a:ext cx="10846096" cy="5486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239167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928948703"/>
              </p:ext>
            </p:extLst>
          </p:nvPr>
        </p:nvGraphicFramePr>
        <p:xfrm>
          <a:off x="308343" y="241373"/>
          <a:ext cx="11753027" cy="4961998"/>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p:cNvSpPr txBox="1"/>
          <p:nvPr/>
        </p:nvSpPr>
        <p:spPr>
          <a:xfrm>
            <a:off x="245206" y="5160610"/>
            <a:ext cx="4754880" cy="400110"/>
          </a:xfrm>
          <a:prstGeom prst="rect">
            <a:avLst/>
          </a:prstGeom>
          <a:noFill/>
        </p:spPr>
        <p:txBody>
          <a:bodyPr wrap="square" rtlCol="0">
            <a:spAutoFit/>
          </a:bodyPr>
          <a:lstStyle/>
          <a:p>
            <a:r>
              <a:rPr lang="en-US" sz="1000" dirty="0" smtClean="0"/>
              <a:t>Fuente: </a:t>
            </a:r>
            <a:r>
              <a:rPr lang="en-US" sz="1000" dirty="0" err="1" smtClean="0"/>
              <a:t>Datos</a:t>
            </a:r>
            <a:r>
              <a:rPr lang="en-US" sz="1000" dirty="0" smtClean="0"/>
              <a:t>: </a:t>
            </a:r>
            <a:r>
              <a:rPr lang="en-US" sz="1000" dirty="0" err="1" smtClean="0"/>
              <a:t>Informe</a:t>
            </a:r>
            <a:r>
              <a:rPr lang="en-US" sz="1000" dirty="0" smtClean="0"/>
              <a:t> </a:t>
            </a:r>
            <a:r>
              <a:rPr lang="en-US" sz="1000" dirty="0" err="1" smtClean="0"/>
              <a:t>Implementación</a:t>
            </a:r>
            <a:r>
              <a:rPr lang="en-US" sz="1000" dirty="0" smtClean="0"/>
              <a:t> PDETS – </a:t>
            </a:r>
            <a:r>
              <a:rPr lang="en-US" sz="1000" dirty="0" err="1" smtClean="0"/>
              <a:t>Agencia</a:t>
            </a:r>
            <a:r>
              <a:rPr lang="en-US" sz="1000" dirty="0" smtClean="0"/>
              <a:t> </a:t>
            </a:r>
            <a:r>
              <a:rPr lang="en-US" sz="1000" dirty="0" err="1" smtClean="0"/>
              <a:t>renovación</a:t>
            </a:r>
            <a:r>
              <a:rPr lang="en-US" sz="1000" dirty="0" smtClean="0"/>
              <a:t> del </a:t>
            </a:r>
            <a:r>
              <a:rPr lang="en-US" sz="1000" dirty="0" err="1" smtClean="0"/>
              <a:t>territorio</a:t>
            </a:r>
            <a:endParaRPr lang="en-US" sz="1000" dirty="0" smtClean="0"/>
          </a:p>
          <a:p>
            <a:r>
              <a:rPr lang="es-CO" sz="1000" dirty="0"/>
              <a:t> </a:t>
            </a:r>
            <a:r>
              <a:rPr lang="es-CO" sz="1000" dirty="0" smtClean="0"/>
              <a:t>              Gráfica: Elaboración propia.</a:t>
            </a:r>
            <a:endParaRPr lang="en-US" sz="1000" dirty="0"/>
          </a:p>
        </p:txBody>
      </p:sp>
    </p:spTree>
    <p:extLst>
      <p:ext uri="{BB962C8B-B14F-4D97-AF65-F5344CB8AC3E}">
        <p14:creationId xmlns:p14="http://schemas.microsoft.com/office/powerpoint/2010/main" val="38141687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p:txBody>
          <a:bodyPr>
            <a:normAutofit/>
          </a:bodyPr>
          <a:lstStyle/>
          <a:p>
            <a:pPr algn="ctr"/>
            <a:r>
              <a:rPr lang="es-CL" sz="3600" b="1" dirty="0">
                <a:solidFill>
                  <a:srgbClr val="1C501C"/>
                </a:solidFill>
              </a:rPr>
              <a:t>Avances en la construcción del Pilar 8 – Sistema de garantía para el Derecho a la alimentación - Colombia</a:t>
            </a:r>
          </a:p>
        </p:txBody>
      </p:sp>
      <p:sp>
        <p:nvSpPr>
          <p:cNvPr id="4" name="Marcador de contenido 3"/>
          <p:cNvSpPr>
            <a:spLocks noGrp="1"/>
          </p:cNvSpPr>
          <p:nvPr>
            <p:ph idx="1"/>
          </p:nvPr>
        </p:nvSpPr>
        <p:spPr/>
        <p:txBody>
          <a:bodyPr/>
          <a:lstStyle/>
          <a:p>
            <a:pPr lvl="0" algn="just"/>
            <a:r>
              <a:rPr lang="es-ES" sz="3200" dirty="0">
                <a:solidFill>
                  <a:prstClr val="black"/>
                </a:solidFill>
                <a:latin typeface="Calibri Light" panose="020F0302020204030204"/>
              </a:rPr>
              <a:t>De conformidad con el Informe de implementación de la Agencia de Renovación del Territorio de 2019, es importante generar información relacionada con las iniciativas PATR.</a:t>
            </a:r>
          </a:p>
          <a:p>
            <a:pPr lvl="0" algn="just"/>
            <a:r>
              <a:rPr lang="es-ES" sz="3200" dirty="0">
                <a:solidFill>
                  <a:prstClr val="black"/>
                </a:solidFill>
                <a:latin typeface="Calibri Light" panose="020F0302020204030204"/>
              </a:rPr>
              <a:t>33 de los 170 municipios PDET superaron la tasa de mortalidad por desnutrición en menores de 5 años de 6,5 (por cada 1000 nacidos vivos), fijada como meta nacional en el Plan Nacional de Desarrollo 2018-2022.</a:t>
            </a:r>
          </a:p>
          <a:p>
            <a:endParaRPr lang="en-US" dirty="0"/>
          </a:p>
        </p:txBody>
      </p:sp>
    </p:spTree>
    <p:extLst>
      <p:ext uri="{BB962C8B-B14F-4D97-AF65-F5344CB8AC3E}">
        <p14:creationId xmlns:p14="http://schemas.microsoft.com/office/powerpoint/2010/main" val="346562110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p:txBody>
          <a:bodyPr>
            <a:normAutofit/>
          </a:bodyPr>
          <a:lstStyle/>
          <a:p>
            <a:pPr algn="ctr"/>
            <a:r>
              <a:rPr lang="es-CL" sz="3600" b="1" dirty="0" smtClean="0">
                <a:solidFill>
                  <a:srgbClr val="1C501C"/>
                </a:solidFill>
              </a:rPr>
              <a:t>Planes de Acción para la transformación del territorio en Nariño</a:t>
            </a:r>
            <a:endParaRPr lang="es-CL" sz="3600" b="1" dirty="0">
              <a:solidFill>
                <a:srgbClr val="1C501C"/>
              </a:solidFill>
            </a:endParaRPr>
          </a:p>
        </p:txBody>
      </p:sp>
      <p:sp>
        <p:nvSpPr>
          <p:cNvPr id="4" name="Marcador de contenido 3"/>
          <p:cNvSpPr>
            <a:spLocks noGrp="1"/>
          </p:cNvSpPr>
          <p:nvPr>
            <p:ph sz="half" idx="1"/>
          </p:nvPr>
        </p:nvSpPr>
        <p:spPr>
          <a:xfrm>
            <a:off x="838200" y="1687513"/>
            <a:ext cx="5181600" cy="3724459"/>
          </a:xfrm>
        </p:spPr>
        <p:txBody>
          <a:bodyPr>
            <a:normAutofit fontScale="92500" lnSpcReduction="10000"/>
          </a:bodyPr>
          <a:lstStyle/>
          <a:p>
            <a:r>
              <a:rPr lang="es-CO" dirty="0" smtClean="0">
                <a:latin typeface="+mj-lt"/>
              </a:rPr>
              <a:t>Subregión Pacífico y frontera Nariñense.</a:t>
            </a:r>
          </a:p>
          <a:p>
            <a:r>
              <a:rPr lang="es-CO" dirty="0" smtClean="0">
                <a:latin typeface="+mj-lt"/>
              </a:rPr>
              <a:t>Conformada por 10 municipios: Barbacoas, El Charco, La Tola, </a:t>
            </a:r>
            <a:r>
              <a:rPr lang="es-CO" dirty="0" err="1" smtClean="0">
                <a:latin typeface="+mj-lt"/>
              </a:rPr>
              <a:t>Magüi</a:t>
            </a:r>
            <a:r>
              <a:rPr lang="es-CO" dirty="0" smtClean="0">
                <a:latin typeface="+mj-lt"/>
              </a:rPr>
              <a:t>, Mosquera, Olaya Herrera, Francisco Pizarro, Ricaurte, Roberto Payán, Santa Bárbara, San Andrés de Tumaco.</a:t>
            </a:r>
          </a:p>
          <a:p>
            <a:r>
              <a:rPr lang="es-CO" dirty="0" smtClean="0">
                <a:latin typeface="+mj-lt"/>
              </a:rPr>
              <a:t>Población indígena y Afrodescendiente. </a:t>
            </a:r>
            <a:endParaRPr lang="en-US" dirty="0">
              <a:latin typeface="+mj-lt"/>
            </a:endParaRPr>
          </a:p>
        </p:txBody>
      </p:sp>
      <p:pic>
        <p:nvPicPr>
          <p:cNvPr id="5" name="Marcador de contenido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80150" y="1687514"/>
            <a:ext cx="4540250" cy="34051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p:cNvSpPr txBox="1"/>
          <p:nvPr/>
        </p:nvSpPr>
        <p:spPr>
          <a:xfrm>
            <a:off x="6280150" y="5160610"/>
            <a:ext cx="4754880" cy="246221"/>
          </a:xfrm>
          <a:prstGeom prst="rect">
            <a:avLst/>
          </a:prstGeom>
          <a:noFill/>
        </p:spPr>
        <p:txBody>
          <a:bodyPr wrap="square" rtlCol="0">
            <a:spAutoFit/>
          </a:bodyPr>
          <a:lstStyle/>
          <a:p>
            <a:r>
              <a:rPr lang="en-US" sz="1000" dirty="0" smtClean="0"/>
              <a:t>Fuente: </a:t>
            </a:r>
            <a:r>
              <a:rPr lang="en-US" sz="1000" dirty="0" err="1" smtClean="0"/>
              <a:t>Archivo</a:t>
            </a:r>
            <a:r>
              <a:rPr lang="en-US" sz="1000" dirty="0" smtClean="0"/>
              <a:t> personal – Aura </a:t>
            </a:r>
            <a:r>
              <a:rPr lang="en-US" sz="1000" dirty="0" err="1" smtClean="0"/>
              <a:t>C.Torres</a:t>
            </a:r>
            <a:endParaRPr lang="en-US" sz="1000" dirty="0"/>
          </a:p>
        </p:txBody>
      </p:sp>
    </p:spTree>
    <p:extLst>
      <p:ext uri="{BB962C8B-B14F-4D97-AF65-F5344CB8AC3E}">
        <p14:creationId xmlns:p14="http://schemas.microsoft.com/office/powerpoint/2010/main" val="42481560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p:txBody>
          <a:bodyPr>
            <a:normAutofit/>
          </a:bodyPr>
          <a:lstStyle/>
          <a:p>
            <a:pPr algn="ctr"/>
            <a:r>
              <a:rPr lang="es-CL" sz="3600" b="1" dirty="0" smtClean="0">
                <a:solidFill>
                  <a:srgbClr val="1C501C"/>
                </a:solidFill>
              </a:rPr>
              <a:t>Subregión Pacífico y Frontera Nariñense</a:t>
            </a:r>
            <a:endParaRPr lang="es-CL" sz="3600" b="1" dirty="0">
              <a:solidFill>
                <a:srgbClr val="1C501C"/>
              </a:solidFill>
            </a:endParaRPr>
          </a:p>
        </p:txBody>
      </p:sp>
      <p:sp>
        <p:nvSpPr>
          <p:cNvPr id="6" name="Marcador de contenido 5"/>
          <p:cNvSpPr>
            <a:spLocks noGrp="1"/>
          </p:cNvSpPr>
          <p:nvPr>
            <p:ph idx="1"/>
          </p:nvPr>
        </p:nvSpPr>
        <p:spPr>
          <a:xfrm>
            <a:off x="838200" y="1527913"/>
            <a:ext cx="10515600" cy="3830896"/>
          </a:xfrm>
        </p:spPr>
        <p:txBody>
          <a:bodyPr/>
          <a:lstStyle/>
          <a:p>
            <a:r>
              <a:rPr lang="es-CO" dirty="0" smtClean="0">
                <a:latin typeface="+mj-lt"/>
              </a:rPr>
              <a:t>Avances representativos en los pilares de infraestructura (acceso a servicios de energía), Educación rural (Subregión con el menor porcentaje de niños entre 7 y 17 años con rezago escolar), Reactivación económica (Capacitación de productores agropecuarios).</a:t>
            </a:r>
          </a:p>
          <a:p>
            <a:r>
              <a:rPr lang="es-CO" dirty="0" smtClean="0">
                <a:latin typeface="+mj-lt"/>
              </a:rPr>
              <a:t>Respecto al Pilar 7 – Derecho a la alimentación: Sólo dos municipios (El Charco y Tumaco no cumplen con la meta del cuatrienio del PND)</a:t>
            </a:r>
          </a:p>
          <a:p>
            <a:r>
              <a:rPr lang="es-CO" dirty="0" smtClean="0">
                <a:latin typeface="+mj-lt"/>
              </a:rPr>
              <a:t>Se identificaron 8 iniciativas subregionales en el PATR, en el pilar 7.</a:t>
            </a:r>
          </a:p>
        </p:txBody>
      </p:sp>
    </p:spTree>
    <p:extLst>
      <p:ext uri="{BB962C8B-B14F-4D97-AF65-F5344CB8AC3E}">
        <p14:creationId xmlns:p14="http://schemas.microsoft.com/office/powerpoint/2010/main" val="25062461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p:txBody>
          <a:bodyPr>
            <a:normAutofit/>
          </a:bodyPr>
          <a:lstStyle/>
          <a:p>
            <a:pPr algn="ctr"/>
            <a:r>
              <a:rPr lang="es-CL" sz="3600" b="1" dirty="0" smtClean="0">
                <a:solidFill>
                  <a:srgbClr val="1C501C"/>
                </a:solidFill>
              </a:rPr>
              <a:t>Planes de Acción para la transformación del territorio en Nariño</a:t>
            </a:r>
            <a:endParaRPr lang="es-CL" sz="3600" b="1" dirty="0">
              <a:solidFill>
                <a:srgbClr val="1C501C"/>
              </a:solidFill>
            </a:endParaRPr>
          </a:p>
        </p:txBody>
      </p:sp>
      <p:sp>
        <p:nvSpPr>
          <p:cNvPr id="4" name="Marcador de contenido 3"/>
          <p:cNvSpPr>
            <a:spLocks noGrp="1"/>
          </p:cNvSpPr>
          <p:nvPr>
            <p:ph idx="1"/>
          </p:nvPr>
        </p:nvSpPr>
        <p:spPr>
          <a:xfrm>
            <a:off x="838200" y="1825625"/>
            <a:ext cx="10515600" cy="3363063"/>
          </a:xfrm>
        </p:spPr>
        <p:txBody>
          <a:bodyPr>
            <a:normAutofit fontScale="85000" lnSpcReduction="10000"/>
          </a:bodyPr>
          <a:lstStyle/>
          <a:p>
            <a:r>
              <a:rPr lang="es-CO" dirty="0" smtClean="0">
                <a:latin typeface="+mj-lt"/>
              </a:rPr>
              <a:t>Subregión Alto Patía – Norte del Cauca.</a:t>
            </a:r>
          </a:p>
          <a:p>
            <a:r>
              <a:rPr lang="es-CO" dirty="0" smtClean="0">
                <a:latin typeface="+mj-lt"/>
              </a:rPr>
              <a:t>Conformada por los municipios de </a:t>
            </a:r>
            <a:r>
              <a:rPr lang="es-CO" dirty="0" err="1" smtClean="0">
                <a:latin typeface="+mj-lt"/>
              </a:rPr>
              <a:t>Cumbitara</a:t>
            </a:r>
            <a:r>
              <a:rPr lang="es-CO" dirty="0" smtClean="0">
                <a:latin typeface="+mj-lt"/>
              </a:rPr>
              <a:t>, El Rosario, Leiva, Los Andes, </a:t>
            </a:r>
            <a:r>
              <a:rPr lang="es-CO" dirty="0" err="1" smtClean="0">
                <a:latin typeface="+mj-lt"/>
              </a:rPr>
              <a:t>Policarpa</a:t>
            </a:r>
            <a:r>
              <a:rPr lang="es-CO" dirty="0" smtClean="0">
                <a:latin typeface="+mj-lt"/>
              </a:rPr>
              <a:t>.</a:t>
            </a:r>
          </a:p>
          <a:p>
            <a:r>
              <a:rPr lang="es-CO" dirty="0" smtClean="0">
                <a:latin typeface="+mj-lt"/>
              </a:rPr>
              <a:t>Inversión estimada: $674,231 millones de pesos.</a:t>
            </a:r>
          </a:p>
          <a:p>
            <a:r>
              <a:rPr lang="es-CO" dirty="0" smtClean="0">
                <a:latin typeface="+mj-lt"/>
              </a:rPr>
              <a:t>Avances significativos en Ordenamiento Social propiedad rural, Infraestructura, Salud Rural, Vivienda y agua potable, reactivación económica.</a:t>
            </a:r>
          </a:p>
          <a:p>
            <a:r>
              <a:rPr lang="es-CO" dirty="0" smtClean="0">
                <a:latin typeface="+mj-lt"/>
              </a:rPr>
              <a:t>Pilar 7 Derecho a la alimentación: Los municipios de </a:t>
            </a:r>
            <a:r>
              <a:rPr lang="es-CO" dirty="0" err="1" smtClean="0">
                <a:latin typeface="+mj-lt"/>
              </a:rPr>
              <a:t>Jambaló</a:t>
            </a:r>
            <a:r>
              <a:rPr lang="es-CO" dirty="0" smtClean="0">
                <a:latin typeface="+mj-lt"/>
              </a:rPr>
              <a:t> (Cauca) y </a:t>
            </a:r>
            <a:r>
              <a:rPr lang="es-CO" dirty="0" err="1" smtClean="0">
                <a:latin typeface="+mj-lt"/>
              </a:rPr>
              <a:t>Policarpa</a:t>
            </a:r>
            <a:r>
              <a:rPr lang="es-CO" dirty="0" smtClean="0">
                <a:latin typeface="+mj-lt"/>
              </a:rPr>
              <a:t> en Nariño no cumplen con la meta del cuatrienio en tasa de mortalidad infantil.</a:t>
            </a:r>
          </a:p>
          <a:p>
            <a:r>
              <a:rPr lang="es-CO" dirty="0">
                <a:latin typeface="+mj-lt"/>
              </a:rPr>
              <a:t>Se identificaron 9 iniciativas subregionales en el </a:t>
            </a:r>
            <a:r>
              <a:rPr lang="es-CO" dirty="0" smtClean="0">
                <a:latin typeface="+mj-lt"/>
              </a:rPr>
              <a:t>PATR, en el pilar 7.</a:t>
            </a:r>
            <a:endParaRPr lang="es-CO" dirty="0">
              <a:latin typeface="+mj-lt"/>
            </a:endParaRPr>
          </a:p>
        </p:txBody>
      </p:sp>
    </p:spTree>
    <p:extLst>
      <p:ext uri="{BB962C8B-B14F-4D97-AF65-F5344CB8AC3E}">
        <p14:creationId xmlns:p14="http://schemas.microsoft.com/office/powerpoint/2010/main" val="14735756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223611"/>
            <a:ext cx="10515600" cy="788761"/>
          </a:xfrm>
        </p:spPr>
        <p:txBody>
          <a:bodyPr>
            <a:normAutofit/>
          </a:bodyPr>
          <a:lstStyle/>
          <a:p>
            <a:pPr algn="ctr"/>
            <a:r>
              <a:rPr lang="es-CL" sz="3600" b="1" dirty="0" smtClean="0">
                <a:solidFill>
                  <a:srgbClr val="1C501C"/>
                </a:solidFill>
              </a:rPr>
              <a:t>Conclusiones y Recomendaciones</a:t>
            </a:r>
            <a:endParaRPr lang="es-CL" sz="3600" b="1" dirty="0">
              <a:solidFill>
                <a:srgbClr val="1C501C"/>
              </a:solidFill>
            </a:endParaRPr>
          </a:p>
        </p:txBody>
      </p:sp>
      <p:sp>
        <p:nvSpPr>
          <p:cNvPr id="4" name="Marcador de contenido 3"/>
          <p:cNvSpPr>
            <a:spLocks noGrp="1"/>
          </p:cNvSpPr>
          <p:nvPr>
            <p:ph idx="1"/>
          </p:nvPr>
        </p:nvSpPr>
        <p:spPr>
          <a:xfrm>
            <a:off x="528035" y="925286"/>
            <a:ext cx="11281892" cy="4484915"/>
          </a:xfrm>
        </p:spPr>
        <p:txBody>
          <a:bodyPr>
            <a:noAutofit/>
          </a:bodyPr>
          <a:lstStyle/>
          <a:p>
            <a:r>
              <a:rPr lang="es-CO" sz="2000" dirty="0" smtClean="0">
                <a:latin typeface="+mj-lt"/>
              </a:rPr>
              <a:t>Si bien, los Programas de Desarrollo con Enfoque territorial PDET y los Planes de Acción para la Transformación del Territorio, se presentan como una oportunidad importante para lograr el mejoramiento de la calidad de vida de los habitantes de las regiones afectadas por el conflicto armado, debe recordarse que éste es uno de los tres factores necesarios para lograr la Reforma Rural Integral, conjuntamente con el Fondo de Tierras y los Planes Nacionales. Es necesario que los tres estrategias avancen de manera conjunta, al igual que los demás puntos del Acuerdo de Paz. </a:t>
            </a:r>
          </a:p>
          <a:p>
            <a:r>
              <a:rPr lang="es-CO" sz="2000" dirty="0" smtClean="0">
                <a:latin typeface="+mj-lt"/>
              </a:rPr>
              <a:t>Es necesario fortalecer el Pilar No.7 sobre el sistema para la garantía progresiva del derecho a la alimentación, a través de la participación ciudadana en los procesos de formulación de proyectos para consolidar las iniciativas regionales, así como el seguimiento a la ejecución de los planes de desarrollo municipales.</a:t>
            </a:r>
          </a:p>
          <a:p>
            <a:r>
              <a:rPr lang="es-CO" sz="2000" dirty="0" smtClean="0">
                <a:latin typeface="+mj-lt"/>
              </a:rPr>
              <a:t>Se requiere articular acciones entre la academia y las subregiones, con el fin de lograr un mayor impacto de la investigación, en beneficio de zonas con grandes afectaciones generadas por la pobreza y la violencia.</a:t>
            </a:r>
          </a:p>
          <a:p>
            <a:r>
              <a:rPr lang="es-CO" sz="2000" dirty="0" smtClean="0">
                <a:latin typeface="+mj-lt"/>
              </a:rPr>
              <a:t>Es necesario dar continuidad a esta investigación en una II Fase, que permita la recolección de información con las comunidades participantes, con el fin de conocer sus percepciones sobre los avances de los PDET en sus regiones.</a:t>
            </a:r>
          </a:p>
        </p:txBody>
      </p:sp>
    </p:spTree>
    <p:extLst>
      <p:ext uri="{BB962C8B-B14F-4D97-AF65-F5344CB8AC3E}">
        <p14:creationId xmlns:p14="http://schemas.microsoft.com/office/powerpoint/2010/main" val="339639560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15266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 oda.pptx.potx" id="{CD332F01-3128-42E0-AB92-1A4BCC4B702D}" vid="{493CC4C7-BD1E-41AE-89E9-C749ED65134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69574DCA5E8CEA4E912B7198CE871E35" ma:contentTypeVersion="13" ma:contentTypeDescription="Creare un nuovo documento." ma:contentTypeScope="" ma:versionID="859e25f02032943d6c78fa49a375f49d">
  <xsd:schema xmlns:xsd="http://www.w3.org/2001/XMLSchema" xmlns:xs="http://www.w3.org/2001/XMLSchema" xmlns:p="http://schemas.microsoft.com/office/2006/metadata/properties" xmlns:ns3="8c2680b1-8717-4e17-af8a-c3c5948a3503" xmlns:ns4="3c9ac98d-36e3-464e-9a3d-571690e2b8cf" targetNamespace="http://schemas.microsoft.com/office/2006/metadata/properties" ma:root="true" ma:fieldsID="745b9142f29a0f3b6ba24a32d1432f24" ns3:_="" ns4:_="">
    <xsd:import namespace="8c2680b1-8717-4e17-af8a-c3c5948a3503"/>
    <xsd:import namespace="3c9ac98d-36e3-464e-9a3d-571690e2b8c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2680b1-8717-4e17-af8a-c3c5948a3503"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SharingHintHash" ma:index="10" nillable="true" ma:displayName="Hash suggerimento condivisione"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9ac98d-36e3-464e-9a3d-571690e2b8c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0EEFF4-CFAF-4EFD-9D21-A00AF9C5EE1C}">
  <ds:schemaRefs>
    <ds:schemaRef ds:uri="http://schemas.microsoft.com/sharepoint/v3/contenttype/forms"/>
  </ds:schemaRefs>
</ds:datastoreItem>
</file>

<file path=customXml/itemProps2.xml><?xml version="1.0" encoding="utf-8"?>
<ds:datastoreItem xmlns:ds="http://schemas.openxmlformats.org/officeDocument/2006/customXml" ds:itemID="{5BCDD318-1496-4E70-84E5-F768A79A1BF7}">
  <ds:schemaRefs>
    <ds:schemaRef ds:uri="http://purl.org/dc/dcmitype/"/>
    <ds:schemaRef ds:uri="http://schemas.openxmlformats.org/package/2006/metadata/core-properties"/>
    <ds:schemaRef ds:uri="http://schemas.microsoft.com/office/2006/documentManagement/types"/>
    <ds:schemaRef ds:uri="http://purl.org/dc/terms/"/>
    <ds:schemaRef ds:uri="http://www.w3.org/XML/1998/namespace"/>
    <ds:schemaRef ds:uri="3c9ac98d-36e3-464e-9a3d-571690e2b8cf"/>
    <ds:schemaRef ds:uri="http://schemas.microsoft.com/office/infopath/2007/PartnerControls"/>
    <ds:schemaRef ds:uri="8c2680b1-8717-4e17-af8a-c3c5948a3503"/>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23B761D7-D61F-4B3E-AC9E-88C9AC78A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2680b1-8717-4e17-af8a-c3c5948a3503"/>
    <ds:schemaRef ds:uri="3c9ac98d-36e3-464e-9a3d-571690e2b8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Presentación oda.pptx</Template>
  <TotalTime>1298</TotalTime>
  <Words>1199</Words>
  <Application>Microsoft Office PowerPoint</Application>
  <PresentationFormat>Panorámica</PresentationFormat>
  <Paragraphs>71</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Calibri Light</vt:lpstr>
      <vt:lpstr>Tema de Office</vt:lpstr>
      <vt:lpstr>Presentación de PowerPoint</vt:lpstr>
      <vt:lpstr>Presentación de la investigación</vt:lpstr>
      <vt:lpstr>¿Cómo surgen los Programas de Desarrollo con Enfoque Territorial PDET?</vt:lpstr>
      <vt:lpstr>Presentación de PowerPoint</vt:lpstr>
      <vt:lpstr>¿Cuál es la finalidad de los PDET?</vt:lpstr>
      <vt:lpstr>Criterios de priorización de las subregiones</vt:lpstr>
      <vt:lpstr>¿Cómo se construyeron los PDET?</vt:lpstr>
      <vt:lpstr>¿Cómo se construyeron los PDET?</vt:lpstr>
      <vt:lpstr>Presentación de PowerPoint</vt:lpstr>
      <vt:lpstr>Presentación de PowerPoint</vt:lpstr>
      <vt:lpstr>Avances en la construcción del Pilar 8 – Sistema de garantía para el Derecho a la alimentación - Colombia</vt:lpstr>
      <vt:lpstr>Planes de Acción para la transformación del territorio en Nariño</vt:lpstr>
      <vt:lpstr>Subregión Pacífico y Frontera Nariñense</vt:lpstr>
      <vt:lpstr>Planes de Acción para la transformación del territorio en Nariño</vt:lpstr>
      <vt:lpstr>Conclusiones y Recomendaciones</vt:lpstr>
      <vt:lpstr>Presentación de PowerPoint</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Vega, Javiera (FAORLC)</dc:creator>
  <cp:lastModifiedBy>Usuario de Windows</cp:lastModifiedBy>
  <cp:revision>110</cp:revision>
  <dcterms:created xsi:type="dcterms:W3CDTF">2019-08-20T18:59:33Z</dcterms:created>
  <dcterms:modified xsi:type="dcterms:W3CDTF">2021-09-13T15:40:06Z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0x01010069574DCA5E8CEA4E912B7198CE871E35</vt:lpwstr>
  </property>
</Properties>
</file>