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90" r:id="rId6"/>
    <p:sldId id="257" r:id="rId7"/>
    <p:sldId id="274" r:id="rId8"/>
    <p:sldId id="276" r:id="rId9"/>
    <p:sldId id="277" r:id="rId10"/>
    <p:sldId id="279" r:id="rId11"/>
    <p:sldId id="282" r:id="rId12"/>
    <p:sldId id="281" r:id="rId13"/>
    <p:sldId id="280" r:id="rId14"/>
    <p:sldId id="278" r:id="rId15"/>
    <p:sldId id="286" r:id="rId16"/>
    <p:sldId id="285" r:id="rId17"/>
    <p:sldId id="284" r:id="rId18"/>
    <p:sldId id="287" r:id="rId19"/>
    <p:sldId id="288" r:id="rId20"/>
    <p:sldId id="291" r:id="rId21"/>
    <p:sldId id="292" r:id="rId22"/>
    <p:sldId id="293" r:id="rId23"/>
    <p:sldId id="25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08"/>
  </p:normalViewPr>
  <p:slideViewPr>
    <p:cSldViewPr snapToGrid="0" snapToObjects="1">
      <p:cViewPr>
        <p:scale>
          <a:sx n="80" d="100"/>
          <a:sy n="80" d="100"/>
        </p:scale>
        <p:origin x="-739" y="-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ori\OneDrive\Desktop\Copia%20de%20Encuesta%20sobre%20el%20Derecho%20a%20la%20Alimentaci&#243;n%20Adecuada%20en%20Personas%20Cel&#237;acas.%20Nos%20interesa%20conocer%20tu%20opini&#243;n%20(Responses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2.777777777777788E-2"/>
                  <c:y val="8.4875562720133283E-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85,9 %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666666666666664E-2"/>
                  <c:y val="4.629629629629629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7776E-2"/>
                  <c:y val="-1.388888888888891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12,6%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graficas!$O$49:$O$51</c:f>
              <c:strCache>
                <c:ptCount val="3"/>
                <c:pt idx="0">
                  <c:v>Mucho</c:v>
                </c:pt>
                <c:pt idx="1">
                  <c:v>Nada</c:v>
                </c:pt>
                <c:pt idx="2">
                  <c:v>Poco</c:v>
                </c:pt>
              </c:strCache>
            </c:strRef>
          </c:cat>
          <c:val>
            <c:numRef>
              <c:f>graficas!$P$49:$P$51</c:f>
              <c:numCache>
                <c:formatCode>###0.0</c:formatCode>
                <c:ptCount val="3"/>
                <c:pt idx="0">
                  <c:v>85.922330097087396</c:v>
                </c:pt>
                <c:pt idx="1">
                  <c:v>1.4563106796116505</c:v>
                </c:pt>
                <c:pt idx="2">
                  <c:v>12.621359223300971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203729152"/>
        <c:axId val="204326016"/>
        <c:axId val="0"/>
      </c:bar3DChart>
      <c:catAx>
        <c:axId val="203729152"/>
        <c:scaling>
          <c:orientation val="minMax"/>
        </c:scaling>
        <c:delete val="0"/>
        <c:axPos val="l"/>
        <c:majorTickMark val="none"/>
        <c:minorTickMark val="none"/>
        <c:tickLblPos val="nextTo"/>
        <c:crossAx val="204326016"/>
        <c:crosses val="autoZero"/>
        <c:auto val="1"/>
        <c:lblAlgn val="ctr"/>
        <c:lblOffset val="100"/>
        <c:noMultiLvlLbl val="0"/>
      </c:catAx>
      <c:valAx>
        <c:axId val="204326016"/>
        <c:scaling>
          <c:orientation val="minMax"/>
        </c:scaling>
        <c:delete val="0"/>
        <c:axPos val="b"/>
        <c:numFmt formatCode="###0.0" sourceLinked="1"/>
        <c:majorTickMark val="none"/>
        <c:minorTickMark val="none"/>
        <c:tickLblPos val="nextTo"/>
        <c:crossAx val="203729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-610218" y="3052388"/>
            <a:ext cx="10414618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Derecho a la Alimentación Adecuada en Personas Celíacas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s-UY" dirty="0" err="1">
                <a:latin typeface="Calibri" panose="020F0502020204030204" pitchFamily="34" charset="0"/>
                <a:cs typeface="Calibri" panose="020F0502020204030204" pitchFamily="34" charset="0"/>
              </a:rPr>
              <a:t>Adj</a:t>
            </a:r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, Florencia  </a:t>
            </a:r>
            <a:r>
              <a:rPr lang="es-UY" dirty="0" err="1">
                <a:latin typeface="Calibri" panose="020F0502020204030204" pitchFamily="34" charset="0"/>
                <a:cs typeface="Calibri" panose="020F0502020204030204" pitchFamily="34" charset="0"/>
              </a:rPr>
              <a:t>Ceriani</a:t>
            </a:r>
            <a:endParaRPr lang="es-UY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s-UY" dirty="0" err="1">
                <a:latin typeface="Calibri" panose="020F0502020204030204" pitchFamily="34" charset="0"/>
                <a:cs typeface="Calibri" panose="020F0502020204030204" pitchFamily="34" charset="0"/>
              </a:rPr>
              <a:t>Agda</a:t>
            </a:r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. Myriam de León</a:t>
            </a:r>
          </a:p>
          <a:p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Asistente Cecilia Aguilar</a:t>
            </a:r>
          </a:p>
          <a:p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Lic. </a:t>
            </a:r>
            <a:r>
              <a:rPr lang="es-UY" dirty="0" err="1">
                <a:latin typeface="Calibri" panose="020F0502020204030204" pitchFamily="34" charset="0"/>
                <a:cs typeface="Calibri" panose="020F0502020204030204" pitchFamily="34" charset="0"/>
              </a:rPr>
              <a:t>Nut</a:t>
            </a:r>
            <a:r>
              <a:rPr lang="es-UY" dirty="0">
                <a:latin typeface="Calibri" panose="020F0502020204030204" pitchFamily="34" charset="0"/>
                <a:cs typeface="Calibri" panose="020F0502020204030204" pitchFamily="34" charset="0"/>
              </a:rPr>
              <a:t>. Valeria </a:t>
            </a:r>
            <a:r>
              <a:rPr lang="es-UY" dirty="0" err="1">
                <a:latin typeface="Calibri" panose="020F0502020204030204" pitchFamily="34" charset="0"/>
                <a:cs typeface="Calibri" panose="020F0502020204030204" pitchFamily="34" charset="0"/>
              </a:rPr>
              <a:t>Chittadini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Enfermedad Celiaca (EC)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3" y="1305557"/>
            <a:ext cx="10199716" cy="3574473"/>
          </a:xfrm>
        </p:spPr>
        <p:txBody>
          <a:bodyPr>
            <a:noAutofit/>
          </a:bodyPr>
          <a:lstStyle/>
          <a:p>
            <a:pPr algn="just"/>
            <a:r>
              <a:rPr lang="es-UY" dirty="0"/>
              <a:t>E</a:t>
            </a:r>
            <a:r>
              <a:rPr lang="es-UY" dirty="0" smtClean="0"/>
              <a:t>nteropatía </a:t>
            </a:r>
            <a:r>
              <a:rPr lang="es-UY" dirty="0"/>
              <a:t>que afecta el intestino (delgado) en niños y adultos predispuestos genéticamente, precipitada por la ingestión de alimentos que contienen </a:t>
            </a:r>
            <a:r>
              <a:rPr lang="es-UY" dirty="0" smtClean="0"/>
              <a:t>gluten</a:t>
            </a:r>
          </a:p>
          <a:p>
            <a:pPr algn="just"/>
            <a:endParaRPr lang="es-UY" dirty="0" smtClean="0"/>
          </a:p>
          <a:p>
            <a:pPr algn="just"/>
            <a:r>
              <a:rPr lang="es-UY" dirty="0" smtClean="0"/>
              <a:t>Tratamiento actual </a:t>
            </a:r>
            <a:r>
              <a:rPr lang="es-UY" dirty="0"/>
              <a:t>para EC es una dieta estricta libre de gluten (DLG) de por vida. </a:t>
            </a:r>
            <a:endParaRPr lang="es-UY" dirty="0" smtClean="0"/>
          </a:p>
          <a:p>
            <a:pPr algn="just"/>
            <a:endParaRPr lang="es-UY" dirty="0"/>
          </a:p>
          <a:p>
            <a:pPr algn="just"/>
            <a:r>
              <a:rPr lang="es-UY" dirty="0" smtClean="0"/>
              <a:t>El </a:t>
            </a:r>
            <a:r>
              <a:rPr lang="es-UY" dirty="0"/>
              <a:t>acceso y la disponibilidad de ALG son factores determinantes para la adecuada adherencia a la DLG</a:t>
            </a:r>
            <a:endParaRPr lang="es-UY" dirty="0" smtClean="0"/>
          </a:p>
          <a:p>
            <a:pPr algn="just"/>
            <a:endParaRPr lang="es-ES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638425" y="6123532"/>
            <a:ext cx="7524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err="1"/>
              <a:t>Bai</a:t>
            </a:r>
            <a:r>
              <a:rPr lang="es-ES" sz="1200" dirty="0"/>
              <a:t>, J, C </a:t>
            </a:r>
            <a:r>
              <a:rPr lang="es-ES" sz="1200" dirty="0" err="1"/>
              <a:t>Ciacci</a:t>
            </a:r>
            <a:r>
              <a:rPr lang="es-ES" sz="1200" dirty="0"/>
              <a:t> , G </a:t>
            </a:r>
            <a:r>
              <a:rPr lang="es-ES" sz="1200" dirty="0" err="1"/>
              <a:t>Corazza</a:t>
            </a:r>
            <a:r>
              <a:rPr lang="es-ES" sz="1200" dirty="0"/>
              <a:t> , C Olano, y M </a:t>
            </a:r>
            <a:r>
              <a:rPr lang="es-ES" sz="1200" dirty="0" err="1"/>
              <a:t>Rostami-Nejad</a:t>
            </a:r>
            <a:r>
              <a:rPr lang="es-ES" sz="1200" dirty="0"/>
              <a:t>. </a:t>
            </a:r>
            <a:r>
              <a:rPr lang="es-ES" sz="1200" i="1" dirty="0"/>
              <a:t>Guías Mundiales de la Organización Mundial de Gastroenterología. Enfermedad celíaca .</a:t>
            </a:r>
            <a:r>
              <a:rPr lang="es-ES" sz="1200" dirty="0"/>
              <a:t> Organización Mundial de Gastroenterología, 2016</a:t>
            </a:r>
            <a:r>
              <a:rPr lang="es-ES" sz="1200" dirty="0" smtClean="0"/>
              <a:t>.</a:t>
            </a:r>
          </a:p>
          <a:p>
            <a:r>
              <a:rPr lang="es-ES" sz="1200" dirty="0" smtClean="0"/>
              <a:t>MSP. </a:t>
            </a:r>
            <a:r>
              <a:rPr lang="es-ES" sz="1200" dirty="0"/>
              <a:t>«Enfermedad Celiaca.» </a:t>
            </a:r>
            <a:r>
              <a:rPr lang="es-ES" sz="1200" i="1" dirty="0"/>
              <a:t>Enfermedad Celiaca.</a:t>
            </a:r>
            <a:r>
              <a:rPr lang="es-ES" sz="1200" dirty="0"/>
              <a:t> Ministerio de Salud, 2018.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45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43" y="300475"/>
            <a:ext cx="10199716" cy="3574473"/>
          </a:xfrm>
        </p:spPr>
        <p:txBody>
          <a:bodyPr>
            <a:noAutofit/>
          </a:bodyPr>
          <a:lstStyle/>
          <a:p>
            <a:r>
              <a:rPr lang="es-ES" sz="3600" b="1" dirty="0"/>
              <a:t>Objetivo general: </a:t>
            </a:r>
          </a:p>
          <a:p>
            <a:pPr marL="0" indent="0">
              <a:buNone/>
            </a:pPr>
            <a:r>
              <a:rPr lang="es-ES" sz="2000" dirty="0"/>
              <a:t>Conocer la situación de las personas celíacas en relación al DAA en Uruguay. 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3600" b="1" dirty="0"/>
              <a:t>Objetivos específicos: </a:t>
            </a:r>
          </a:p>
          <a:p>
            <a:pPr marL="514350" indent="-514350">
              <a:buAutoNum type="arabicPeriod"/>
            </a:pPr>
            <a:r>
              <a:rPr lang="es-ES" sz="2000" dirty="0"/>
              <a:t>Determinar las características sociodemográficas de la población de estudio. </a:t>
            </a:r>
          </a:p>
          <a:p>
            <a:pPr marL="514350" indent="-514350">
              <a:buAutoNum type="arabicPeriod"/>
            </a:pPr>
            <a:r>
              <a:rPr lang="es-ES" sz="2000" dirty="0"/>
              <a:t>Describir la posibilidad de acceso información y acceso económico, geográfico a alimentos LG.</a:t>
            </a:r>
          </a:p>
          <a:p>
            <a:pPr marL="514350" indent="-514350">
              <a:buAutoNum type="arabicPeriod"/>
            </a:pPr>
            <a:r>
              <a:rPr lang="es-ES" sz="2000" dirty="0"/>
              <a:t>Identificar dificultades en la preparación o consumo de alimentos LG. </a:t>
            </a:r>
          </a:p>
          <a:p>
            <a:pPr marL="514350" indent="-514350">
              <a:buAutoNum type="arabicPeriod"/>
            </a:pPr>
            <a:r>
              <a:rPr lang="es-ES" sz="2000" dirty="0"/>
              <a:t>Conocer como la pandemia del Covid-19 pudo haber influido en su alimentación LG. </a:t>
            </a:r>
          </a:p>
          <a:p>
            <a:pPr marL="514350" indent="-514350">
              <a:buAutoNum type="arabicPeriod"/>
            </a:pPr>
            <a:r>
              <a:rPr lang="es-ES" sz="2000" dirty="0"/>
              <a:t>Describir como la EC. Afecta la vida cotidiana de éstas personas. </a:t>
            </a:r>
          </a:p>
          <a:p>
            <a:pPr marL="514350" indent="-514350">
              <a:buAutoNum type="arabicPeriod"/>
            </a:pPr>
            <a:r>
              <a:rPr lang="es-ES" sz="2000" dirty="0"/>
              <a:t>Conocer la percepción sentida sobre el respeto al DAA en celíacos en Uruguay.</a:t>
            </a:r>
            <a:endParaRPr lang="en-US" sz="2000" dirty="0"/>
          </a:p>
          <a:p>
            <a:pPr algn="just"/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153539"/>
            <a:ext cx="10515600" cy="1325563"/>
          </a:xfrm>
        </p:spPr>
        <p:txBody>
          <a:bodyPr/>
          <a:lstStyle/>
          <a:p>
            <a:pPr algn="ctr"/>
            <a:r>
              <a:rPr lang="es-UY" b="1" dirty="0"/>
              <a:t>Metodología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72" y="1127110"/>
            <a:ext cx="10517678" cy="3069778"/>
          </a:xfrm>
        </p:spPr>
        <p:txBody>
          <a:bodyPr>
            <a:noAutofit/>
          </a:bodyPr>
          <a:lstStyle/>
          <a:p>
            <a:r>
              <a:rPr lang="es-UY" dirty="0"/>
              <a:t>Estudio descriptivo de corte transversal. </a:t>
            </a:r>
          </a:p>
          <a:p>
            <a:pPr marL="0" indent="0">
              <a:buNone/>
            </a:pPr>
            <a:endParaRPr lang="es-UY" dirty="0"/>
          </a:p>
          <a:p>
            <a:r>
              <a:rPr lang="es-UY" dirty="0"/>
              <a:t>Se aplicó un cuestionario online a personas celiacas. </a:t>
            </a:r>
          </a:p>
          <a:p>
            <a:pPr marL="0" indent="0">
              <a:buNone/>
            </a:pPr>
            <a:endParaRPr lang="es-UY" dirty="0"/>
          </a:p>
          <a:p>
            <a:r>
              <a:rPr lang="es-UY" dirty="0"/>
              <a:t>La muestra se realizó por conveniencia, las personas fueron reclutadas por medio de una asociación que las nuclea: ACELU. </a:t>
            </a:r>
          </a:p>
          <a:p>
            <a:endParaRPr lang="es-UY" dirty="0"/>
          </a:p>
          <a:p>
            <a:r>
              <a:rPr lang="es-UY" dirty="0"/>
              <a:t>Respondieron: personas mayores de 18 años, pudiendo ser individuos que presenten como antecedente personal EC o familiares de ellos.</a:t>
            </a:r>
            <a:endParaRPr lang="en-US" dirty="0"/>
          </a:p>
          <a:p>
            <a:pPr marL="0" indent="0">
              <a:buNone/>
            </a:pPr>
            <a:endParaRPr lang="es-ES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403363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46088" y="1536700"/>
            <a:ext cx="8204200" cy="307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UY" sz="2400" dirty="0"/>
              <a:t>La ejecución de la investigación </a:t>
            </a:r>
          </a:p>
          <a:p>
            <a:pPr marL="0" indent="0">
              <a:buNone/>
            </a:pPr>
            <a:r>
              <a:rPr lang="es-UY" sz="2400" dirty="0" smtClean="0"/>
              <a:t>cumplió </a:t>
            </a:r>
            <a:r>
              <a:rPr lang="es-UY" sz="2400" dirty="0"/>
              <a:t>con los aspectos </a:t>
            </a:r>
            <a:endParaRPr lang="es-UY" sz="2400" dirty="0" smtClean="0"/>
          </a:p>
          <a:p>
            <a:pPr marL="0" indent="0">
              <a:buNone/>
            </a:pPr>
            <a:r>
              <a:rPr lang="es-UY" sz="2400" dirty="0" smtClean="0"/>
              <a:t>éticos </a:t>
            </a:r>
            <a:r>
              <a:rPr lang="es-UY" sz="2400" dirty="0"/>
              <a:t>requeridos por el </a:t>
            </a:r>
            <a:endParaRPr lang="es-UY" sz="2400" dirty="0" smtClean="0"/>
          </a:p>
          <a:p>
            <a:pPr marL="0" indent="0">
              <a:buNone/>
            </a:pPr>
            <a:r>
              <a:rPr lang="es-UY" sz="2400" dirty="0" smtClean="0"/>
              <a:t>Comité </a:t>
            </a:r>
            <a:r>
              <a:rPr lang="es-UY" sz="2400" dirty="0"/>
              <a:t>de Ética de la </a:t>
            </a:r>
            <a:endParaRPr lang="es-UY" sz="2400" dirty="0" smtClean="0"/>
          </a:p>
          <a:p>
            <a:pPr marL="0" indent="0">
              <a:buNone/>
            </a:pPr>
            <a:r>
              <a:rPr lang="es-UY" sz="2400" dirty="0" smtClean="0"/>
              <a:t>Escuela </a:t>
            </a:r>
            <a:r>
              <a:rPr lang="es-UY" sz="2400" dirty="0"/>
              <a:t>de Nutrición. 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6" t="19240" r="35584" b="16313"/>
          <a:stretch/>
        </p:blipFill>
        <p:spPr bwMode="auto">
          <a:xfrm>
            <a:off x="5063108" y="434975"/>
            <a:ext cx="4122784" cy="539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69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3" t="19053" r="32888" b="6675"/>
          <a:stretch/>
        </p:blipFill>
        <p:spPr bwMode="auto">
          <a:xfrm>
            <a:off x="3538761" y="74179"/>
            <a:ext cx="4680520" cy="560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69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UY" b="1" dirty="0"/>
              <a:t>Principales Resultados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36685"/>
            <a:ext cx="8204661" cy="3069778"/>
          </a:xfrm>
        </p:spPr>
        <p:txBody>
          <a:bodyPr>
            <a:noAutofit/>
          </a:bodyPr>
          <a:lstStyle/>
          <a:p>
            <a:r>
              <a:rPr lang="es-UY" sz="2000" dirty="0" smtClean="0"/>
              <a:t>N= </a:t>
            </a:r>
            <a:r>
              <a:rPr lang="es-UY" sz="2000" dirty="0"/>
              <a:t>206 </a:t>
            </a:r>
            <a:r>
              <a:rPr lang="es-UY" sz="2000" dirty="0" smtClean="0"/>
              <a:t> personas</a:t>
            </a:r>
            <a:endParaRPr lang="en-US" sz="2000" dirty="0"/>
          </a:p>
          <a:p>
            <a:pPr marL="0" indent="0">
              <a:buNone/>
            </a:pPr>
            <a:endParaRPr lang="es-ES" sz="2000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4" t="21442" r="31804" b="9142"/>
          <a:stretch/>
        </p:blipFill>
        <p:spPr bwMode="auto">
          <a:xfrm>
            <a:off x="3727543" y="1104900"/>
            <a:ext cx="5167376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6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7" t="51821" r="32809" b="8453"/>
          <a:stretch/>
        </p:blipFill>
        <p:spPr bwMode="auto">
          <a:xfrm>
            <a:off x="0" y="1499499"/>
            <a:ext cx="6276975" cy="390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09550" y="198809"/>
            <a:ext cx="10096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400" dirty="0" smtClean="0"/>
              <a:t>Del </a:t>
            </a:r>
            <a:r>
              <a:rPr lang="es-UY" sz="2400" dirty="0"/>
              <a:t>total de encuestados un </a:t>
            </a:r>
            <a:r>
              <a:rPr lang="es-UY" sz="2400" b="1" dirty="0"/>
              <a:t>1,9% </a:t>
            </a:r>
            <a:r>
              <a:rPr lang="es-UY" sz="2400" dirty="0"/>
              <a:t>(4 personas) reciben ayuda del estado por su condición celiaca, 1 relata recibir canasta de alimentos, 1 ayuda económica y 2 personas refieren que reciben otro tipo de ayuda.</a:t>
            </a:r>
          </a:p>
        </p:txBody>
      </p:sp>
    </p:spTree>
    <p:extLst>
      <p:ext uri="{BB962C8B-B14F-4D97-AF65-F5344CB8AC3E}">
        <p14:creationId xmlns:p14="http://schemas.microsoft.com/office/powerpoint/2010/main" val="143763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"/>
            <a:ext cx="11287125" cy="1856942"/>
          </a:xfrm>
        </p:spPr>
        <p:txBody>
          <a:bodyPr>
            <a:normAutofit fontScale="90000"/>
          </a:bodyPr>
          <a:lstStyle/>
          <a:p>
            <a:pPr algn="ctr"/>
            <a:r>
              <a:rPr lang="es-UY" dirty="0"/>
              <a:t>El</a:t>
            </a:r>
            <a:r>
              <a:rPr lang="es-UY" b="1" dirty="0"/>
              <a:t> 100% </a:t>
            </a:r>
            <a:r>
              <a:rPr lang="es-UY" dirty="0"/>
              <a:t>de los encuestados considera que el etiquetado de ALG debe ser obligatorio en Uruguay.</a:t>
            </a:r>
            <a:r>
              <a:rPr lang="en-US" dirty="0"/>
              <a:t/>
            </a:r>
            <a:br>
              <a:rPr lang="en-US" dirty="0"/>
            </a:b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97" y="1536685"/>
            <a:ext cx="8204661" cy="306977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UY" sz="1400" dirty="0" smtClean="0"/>
          </a:p>
          <a:p>
            <a:pPr marL="0" indent="0">
              <a:buNone/>
            </a:pPr>
            <a:r>
              <a:rPr lang="es-UY" sz="1400" dirty="0" smtClean="0"/>
              <a:t>Figura </a:t>
            </a:r>
            <a:r>
              <a:rPr lang="es-UY" sz="1400" dirty="0"/>
              <a:t>2. Influencia de la falta de etiquetado obligatorio de alimentos LG en la vida cotidiana de los celiacos. Uruguay 2020</a:t>
            </a:r>
            <a:endParaRPr lang="en-US" sz="1400" dirty="0"/>
          </a:p>
          <a:p>
            <a:pPr marL="0" indent="0">
              <a:buNone/>
            </a:pPr>
            <a:endParaRPr lang="es-ES" sz="1400" b="1" dirty="0" smtClean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830310688"/>
              </p:ext>
            </p:extLst>
          </p:nvPr>
        </p:nvGraphicFramePr>
        <p:xfrm>
          <a:off x="323528" y="24997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417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180975" y="178346"/>
            <a:ext cx="11077575" cy="5832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dirty="0" smtClean="0"/>
              <a:t>Un </a:t>
            </a:r>
            <a:r>
              <a:rPr lang="es-UY" b="1" dirty="0" smtClean="0"/>
              <a:t>58,7% </a:t>
            </a:r>
            <a:r>
              <a:rPr lang="es-UY" dirty="0" smtClean="0"/>
              <a:t>considera que le no le resulta sencillo preparar alimentos</a:t>
            </a:r>
          </a:p>
          <a:p>
            <a:endParaRPr lang="es-UY" dirty="0" smtClean="0"/>
          </a:p>
          <a:p>
            <a:endParaRPr lang="es-UY" dirty="0" smtClean="0"/>
          </a:p>
          <a:p>
            <a:endParaRPr lang="es-UY" dirty="0" smtClean="0"/>
          </a:p>
          <a:p>
            <a:endParaRPr lang="es-UY" dirty="0" smtClean="0"/>
          </a:p>
          <a:p>
            <a:endParaRPr lang="es-UY" dirty="0" smtClean="0"/>
          </a:p>
          <a:p>
            <a:pPr marL="0" indent="0">
              <a:buNone/>
            </a:pPr>
            <a:endParaRPr lang="es-UY" dirty="0"/>
          </a:p>
          <a:p>
            <a:pPr marL="0" indent="0">
              <a:buNone/>
            </a:pPr>
            <a:endParaRPr lang="es-UY" dirty="0" smtClean="0"/>
          </a:p>
          <a:p>
            <a:r>
              <a:rPr lang="es-UY" dirty="0" smtClean="0"/>
              <a:t>Un </a:t>
            </a:r>
            <a:r>
              <a:rPr lang="es-UY" b="1" dirty="0" smtClean="0"/>
              <a:t>96% </a:t>
            </a:r>
            <a:r>
              <a:rPr lang="es-UY" dirty="0" smtClean="0"/>
              <a:t>de los encuestados relatan que existe falta de alternativas de alimentos LG en restaurantes, bares y comedores. Influyendo esto en un </a:t>
            </a:r>
            <a:r>
              <a:rPr lang="es-UY" b="1" dirty="0" smtClean="0"/>
              <a:t>79% </a:t>
            </a:r>
            <a:r>
              <a:rPr lang="es-UY" dirty="0" smtClean="0"/>
              <a:t>de ellos de forma negativa en su vida cotidiana.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0" t="45600" r="32872" b="28134"/>
          <a:stretch/>
        </p:blipFill>
        <p:spPr bwMode="auto">
          <a:xfrm>
            <a:off x="2077614" y="838199"/>
            <a:ext cx="6800619" cy="289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0" y="180975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dirty="0" smtClean="0"/>
              <a:t> </a:t>
            </a:r>
            <a:r>
              <a:rPr lang="es-UY" b="1" dirty="0" smtClean="0"/>
              <a:t>68,9% </a:t>
            </a:r>
            <a:r>
              <a:rPr lang="es-UY" dirty="0" smtClean="0"/>
              <a:t>respondió tener dificultades para la compra de alimentos LG cerca de su casa. </a:t>
            </a:r>
          </a:p>
          <a:p>
            <a:endParaRPr lang="es-UY" dirty="0" smtClean="0"/>
          </a:p>
          <a:p>
            <a:endParaRPr lang="es-UY" dirty="0" smtClean="0"/>
          </a:p>
          <a:p>
            <a:r>
              <a:rPr lang="es-UY" dirty="0" smtClean="0"/>
              <a:t>Los motivos más mencionados fueron: </a:t>
            </a:r>
          </a:p>
          <a:p>
            <a:pPr lvl="2"/>
            <a:r>
              <a:rPr lang="es-UY" sz="2800" b="1" dirty="0" smtClean="0"/>
              <a:t>33,3</a:t>
            </a:r>
            <a:r>
              <a:rPr lang="es-UY" sz="2800" b="1" dirty="0" smtClean="0"/>
              <a:t>%</a:t>
            </a:r>
            <a:r>
              <a:rPr lang="es-UY" sz="2800" dirty="0" smtClean="0"/>
              <a:t> “No siempre hay esos alimentos disponible” </a:t>
            </a:r>
          </a:p>
          <a:p>
            <a:pPr lvl="2"/>
            <a:r>
              <a:rPr lang="es-UY" sz="2800" b="1" dirty="0" smtClean="0"/>
              <a:t>29% </a:t>
            </a:r>
            <a:r>
              <a:rPr lang="es-UY" sz="2800" dirty="0" smtClean="0"/>
              <a:t>“El precio es elevado”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21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4" t="51251" r="30666" b="10428"/>
          <a:stretch/>
        </p:blipFill>
        <p:spPr bwMode="auto">
          <a:xfrm>
            <a:off x="457225" y="365314"/>
            <a:ext cx="8572450" cy="500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3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3" y="476672"/>
            <a:ext cx="10931971" cy="4876800"/>
          </a:xfrm>
        </p:spPr>
        <p:txBody>
          <a:bodyPr>
            <a:normAutofit/>
          </a:bodyPr>
          <a:lstStyle/>
          <a:p>
            <a:r>
              <a:rPr lang="es-UY" dirty="0" smtClean="0"/>
              <a:t> </a:t>
            </a:r>
            <a:r>
              <a:rPr lang="es-UY" b="1" dirty="0"/>
              <a:t>81% </a:t>
            </a:r>
            <a:r>
              <a:rPr lang="es-UY" dirty="0"/>
              <a:t>de los encuestados relata conocer alguno de los listados de ALG disponibles en nuestro </a:t>
            </a:r>
            <a:r>
              <a:rPr lang="es-UY" dirty="0" smtClean="0"/>
              <a:t>país, siendo </a:t>
            </a:r>
            <a:r>
              <a:rPr lang="es-UY" dirty="0"/>
              <a:t>estos de utilidad para el </a:t>
            </a:r>
            <a:r>
              <a:rPr lang="es-UY" b="1" dirty="0"/>
              <a:t>67,5% </a:t>
            </a:r>
            <a:r>
              <a:rPr lang="es-UY" dirty="0"/>
              <a:t>de los que respondieron conocerlos.</a:t>
            </a:r>
            <a:endParaRPr lang="en-US" dirty="0"/>
          </a:p>
          <a:p>
            <a:r>
              <a:rPr lang="es-UY" b="1" dirty="0"/>
              <a:t>57,8% </a:t>
            </a:r>
            <a:r>
              <a:rPr lang="es-UY" dirty="0"/>
              <a:t>considera </a:t>
            </a:r>
            <a:r>
              <a:rPr lang="es-UY" dirty="0" smtClean="0"/>
              <a:t>que la información que recibió sobre EC </a:t>
            </a:r>
            <a:r>
              <a:rPr lang="es-UY" dirty="0"/>
              <a:t>fue </a:t>
            </a:r>
            <a:r>
              <a:rPr lang="es-UY" dirty="0" smtClean="0"/>
              <a:t>suficiente</a:t>
            </a:r>
            <a:r>
              <a:rPr lang="es-UY" dirty="0"/>
              <a:t>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1" t="42193" r="33505" b="27010"/>
          <a:stretch/>
        </p:blipFill>
        <p:spPr bwMode="auto">
          <a:xfrm>
            <a:off x="3761259" y="2392757"/>
            <a:ext cx="5096991" cy="310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09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r>
              <a:rPr lang="es-UY" b="1" dirty="0" smtClean="0"/>
              <a:t>72,8</a:t>
            </a:r>
            <a:r>
              <a:rPr lang="es-UY" b="1" dirty="0"/>
              <a:t>% </a:t>
            </a:r>
            <a:r>
              <a:rPr lang="es-UY" dirty="0"/>
              <a:t>de los encuestados considera que en  Uruguay no existe información suficiente sobre EC y su </a:t>
            </a:r>
            <a:r>
              <a:rPr lang="es-UY" dirty="0" smtClean="0"/>
              <a:t>tratamiento.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5" t="41100" r="31650" b="25223"/>
          <a:stretch/>
        </p:blipFill>
        <p:spPr bwMode="auto">
          <a:xfrm>
            <a:off x="1448562" y="1485528"/>
            <a:ext cx="6111584" cy="366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019175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smtClean="0"/>
              <a:t>Al indagar si la pandemia por Covid-19 ha influido en algún  aspecto la ALG, un </a:t>
            </a:r>
            <a:r>
              <a:rPr lang="es-UY" b="1" smtClean="0"/>
              <a:t>60,7% </a:t>
            </a:r>
            <a:r>
              <a:rPr lang="es-UY" smtClean="0"/>
              <a:t>respondió que no, un </a:t>
            </a:r>
            <a:r>
              <a:rPr lang="es-UY" b="1" smtClean="0"/>
              <a:t>27,2% </a:t>
            </a:r>
            <a:r>
              <a:rPr lang="es-UY" smtClean="0"/>
              <a:t>que sí y un </a:t>
            </a:r>
            <a:r>
              <a:rPr lang="es-UY" b="1" smtClean="0"/>
              <a:t>12,1% </a:t>
            </a:r>
            <a:r>
              <a:rPr lang="es-UY" smtClean="0"/>
              <a:t>tal vez.</a:t>
            </a:r>
          </a:p>
          <a:p>
            <a:endParaRPr lang="es-UY" smtClean="0"/>
          </a:p>
          <a:p>
            <a:pPr marL="0" indent="0">
              <a:buFont typeface="Arial" panose="020B0604020202020204" pitchFamily="34" charset="0"/>
              <a:buNone/>
            </a:pPr>
            <a:endParaRPr lang="es-UY" smtClean="0"/>
          </a:p>
          <a:p>
            <a:r>
              <a:rPr lang="es-UY" b="1" smtClean="0"/>
              <a:t>52,4% </a:t>
            </a:r>
            <a:r>
              <a:rPr lang="es-UY" smtClean="0"/>
              <a:t>considera que la EC condiciona su vida social mucho, </a:t>
            </a:r>
            <a:r>
              <a:rPr lang="es-UY" b="1" smtClean="0"/>
              <a:t>41,7% </a:t>
            </a:r>
            <a:r>
              <a:rPr lang="es-UY" smtClean="0"/>
              <a:t>poco y un </a:t>
            </a:r>
            <a:r>
              <a:rPr lang="es-UY" b="1" smtClean="0"/>
              <a:t>5,8% </a:t>
            </a:r>
            <a:r>
              <a:rPr lang="es-UY" smtClean="0"/>
              <a:t>nada.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7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pPr marL="0" indent="0">
              <a:buNone/>
            </a:pPr>
            <a:r>
              <a:rPr lang="es-UY" i="1" dirty="0"/>
              <a:t>¿Considera que el Estado Uruguayo contempla el Derecho a la Alimentación Adecuada para los celíacos?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1" t="52199" r="41926" b="21444"/>
          <a:stretch/>
        </p:blipFill>
        <p:spPr bwMode="auto">
          <a:xfrm>
            <a:off x="2302421" y="1287120"/>
            <a:ext cx="5161608" cy="378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50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266700" y="22225"/>
            <a:ext cx="10515600" cy="1325563"/>
          </a:xfrm>
        </p:spPr>
        <p:txBody>
          <a:bodyPr/>
          <a:lstStyle/>
          <a:p>
            <a:r>
              <a:rPr lang="es-UY" dirty="0" smtClean="0"/>
              <a:t>Conclusiones</a:t>
            </a:r>
            <a:endParaRPr lang="en-US" dirty="0"/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266700" y="990600"/>
            <a:ext cx="111633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sz="2400" dirty="0" smtClean="0"/>
              <a:t>El acceso a la información adecuada sobre EC, su tratamiento y de los ALG, como la disponibilidad y  el acceso físico y económico a estos alimentos son factores que </a:t>
            </a:r>
            <a:r>
              <a:rPr lang="es-UY" sz="2400" b="1" dirty="0" smtClean="0"/>
              <a:t>inciden en la adherencia al tratamiento</a:t>
            </a:r>
            <a:r>
              <a:rPr lang="es-UY" sz="2400" dirty="0" smtClean="0"/>
              <a:t>, y </a:t>
            </a:r>
            <a:r>
              <a:rPr lang="es-UY" sz="2400" b="1" dirty="0" smtClean="0"/>
              <a:t>repercuten en la calidad</a:t>
            </a:r>
            <a:r>
              <a:rPr lang="es-UY" sz="2400" dirty="0" smtClean="0"/>
              <a:t> </a:t>
            </a:r>
            <a:r>
              <a:rPr lang="es-UY" sz="2400" b="1" dirty="0" smtClean="0"/>
              <a:t>de vida </a:t>
            </a:r>
            <a:r>
              <a:rPr lang="es-UY" sz="2400" dirty="0" smtClean="0"/>
              <a:t>afectando la vida cotidiana de los EC.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/>
          </a:p>
          <a:p>
            <a:r>
              <a:rPr lang="es-UY" sz="2400" dirty="0" smtClean="0"/>
              <a:t>Se pone de manifiesto la importancia de que sea </a:t>
            </a:r>
            <a:r>
              <a:rPr lang="es-UY" sz="2400" b="1" dirty="0" smtClean="0"/>
              <a:t>obligatorio el etiquetado de ALG en Uruguay</a:t>
            </a:r>
            <a:r>
              <a:rPr lang="es-UY" sz="2400" dirty="0" smtClean="0"/>
              <a:t>. </a:t>
            </a:r>
          </a:p>
          <a:p>
            <a:endParaRPr lang="es-UY" sz="2400" dirty="0" smtClean="0"/>
          </a:p>
          <a:p>
            <a:r>
              <a:rPr lang="es-UY" sz="2400" dirty="0" smtClean="0"/>
              <a:t>Así mismo, queda en evidencia la </a:t>
            </a:r>
            <a:r>
              <a:rPr lang="es-UY" sz="2400" b="1" dirty="0" smtClean="0"/>
              <a:t>percepción de costo elevado </a:t>
            </a:r>
            <a:r>
              <a:rPr lang="es-UY" sz="2400" dirty="0" smtClean="0"/>
              <a:t>de estos alimentos, lo cual dificulta su acceso. Sería importante implementar estrategias a nivel estatal que aseguren un costo más accesible  de los ALG.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035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266700" y="22225"/>
            <a:ext cx="10515600" cy="1325563"/>
          </a:xfrm>
        </p:spPr>
        <p:txBody>
          <a:bodyPr/>
          <a:lstStyle/>
          <a:p>
            <a:r>
              <a:rPr lang="es-UY" dirty="0" smtClean="0"/>
              <a:t>Conclusiones</a:t>
            </a:r>
            <a:endParaRPr lang="en-U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90736" y="1331442"/>
            <a:ext cx="10958264" cy="4416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dirty="0" smtClean="0"/>
              <a:t>Otro aspecto relevante es la necesidad sentida de </a:t>
            </a:r>
            <a:r>
              <a:rPr lang="es-UY" b="1" dirty="0" smtClean="0"/>
              <a:t>mayor información para la sociedad</a:t>
            </a:r>
            <a:r>
              <a:rPr lang="es-UY" dirty="0" smtClean="0"/>
              <a:t> sobre esta patología y su tratamiento. </a:t>
            </a:r>
          </a:p>
          <a:p>
            <a:endParaRPr lang="en-US" dirty="0" smtClean="0"/>
          </a:p>
          <a:p>
            <a:r>
              <a:rPr lang="es-UY" dirty="0" smtClean="0"/>
              <a:t>Se debe </a:t>
            </a:r>
            <a:r>
              <a:rPr lang="es-UY" b="1" dirty="0" smtClean="0"/>
              <a:t>prestar especial atención en el contexto actual </a:t>
            </a:r>
            <a:r>
              <a:rPr lang="es-UY" dirty="0" smtClean="0"/>
              <a:t>de pandemia a esta población que tiene vulnerado su derecho a una alimentación adecuada, la profundización de las desigualdades económicas producto de esta crisis puede poner en riesgo la salud de los EC.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628650" y="619125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6700" y="200025"/>
            <a:ext cx="10172700" cy="4876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95250" y="1245717"/>
            <a:ext cx="10958264" cy="4416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UY" sz="3200" dirty="0"/>
              <a:t>Es contundente y preocupante que un elevado porcentaje de los encuestados siente que </a:t>
            </a:r>
            <a:r>
              <a:rPr lang="es-UY" sz="3200" b="1" dirty="0"/>
              <a:t>en Uruguay no se contempla su DAA.  </a:t>
            </a:r>
            <a:endParaRPr lang="es-UY" sz="3200" b="1" dirty="0" smtClean="0"/>
          </a:p>
          <a:p>
            <a:pPr marL="0" indent="0" algn="ctr">
              <a:buNone/>
            </a:pPr>
            <a:endParaRPr lang="es-UY" sz="3200" b="1" dirty="0"/>
          </a:p>
          <a:p>
            <a:pPr marL="0" indent="0" algn="ctr">
              <a:buNone/>
            </a:pPr>
            <a:r>
              <a:rPr lang="es-UY" sz="3200" dirty="0"/>
              <a:t>Se debe velar por continuar trabajando para alcanzar y mantener este derecho que involucra la alimentación y la salud de las personas, </a:t>
            </a:r>
            <a:r>
              <a:rPr lang="es-UY" sz="3200" b="1" dirty="0"/>
              <a:t>siendo el Estado responsable de asegurarlo</a:t>
            </a:r>
            <a:r>
              <a:rPr lang="es-UY" sz="3200" dirty="0"/>
              <a:t>.</a:t>
            </a:r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97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14400" y="5838825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5400" dirty="0" smtClean="0"/>
              <a:t>MUCHAS GRACIAS!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CDD318-1496-4E70-84E5-F768A79A1BF7}">
  <ds:schemaRefs>
    <ds:schemaRef ds:uri="http://schemas.microsoft.com/office/2006/metadata/properties"/>
    <ds:schemaRef ds:uri="http://purl.org/dc/terms/"/>
    <ds:schemaRef ds:uri="8c2680b1-8717-4e17-af8a-c3c5948a3503"/>
    <ds:schemaRef ds:uri="http://purl.org/dc/dcmitype/"/>
    <ds:schemaRef ds:uri="http://schemas.microsoft.com/office/infopath/2007/PartnerControls"/>
    <ds:schemaRef ds:uri="http://schemas.microsoft.com/office/2006/documentManagement/types"/>
    <ds:schemaRef ds:uri="3c9ac98d-36e3-464e-9a3d-571690e2b8cf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771</TotalTime>
  <Words>874</Words>
  <Application>Microsoft Office PowerPoint</Application>
  <PresentationFormat>Personalizado</PresentationFormat>
  <Paragraphs>82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Enfermedad Celiaca (EC)</vt:lpstr>
      <vt:lpstr>Presentación de PowerPoint</vt:lpstr>
      <vt:lpstr>Metodología</vt:lpstr>
      <vt:lpstr>Presentación de PowerPoint</vt:lpstr>
      <vt:lpstr>Presentación de PowerPoint</vt:lpstr>
      <vt:lpstr>Principales Resultados</vt:lpstr>
      <vt:lpstr>Presentación de PowerPoint</vt:lpstr>
      <vt:lpstr>El 100% de los encuestados considera que el etiquetado de ALG debe ser obligatorio en Uruguay.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Conclusiones</vt:lpstr>
      <vt:lpstr>Presentación de PowerPoint</vt:lpstr>
      <vt:lpstr>Presentación de PowerPoint</vt:lpstr>
    </vt:vector>
  </TitlesOfParts>
  <Company>FAO of the 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Windows User</cp:lastModifiedBy>
  <cp:revision>77</cp:revision>
  <dcterms:created xsi:type="dcterms:W3CDTF">2019-08-20T18:59:33Z</dcterms:created>
  <dcterms:modified xsi:type="dcterms:W3CDTF">2021-09-03T11:58:13Z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