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0" r:id="rId4"/>
  </p:sldMasterIdLst>
  <p:sldIdLst>
    <p:sldId id="256" r:id="rId5"/>
    <p:sldId id="257" r:id="rId6"/>
    <p:sldId id="260" r:id="rId7"/>
    <p:sldId id="261" r:id="rId8"/>
    <p:sldId id="262" r:id="rId9"/>
    <p:sldId id="263" r:id="rId10"/>
    <p:sldId id="265" r:id="rId11"/>
    <p:sldId id="266" r:id="rId12"/>
    <p:sldId id="25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5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08"/>
  </p:normalViewPr>
  <p:slideViewPr>
    <p:cSldViewPr snapToGrid="0" snapToObjects="1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64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952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32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6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396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220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135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067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225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109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198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1346C-96D5-D042-9681-6A12B47C2E53}" type="datetimeFigureOut">
              <a:rPr lang="es-CL" smtClean="0"/>
              <a:t>01-09-2021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894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2E16BB1-B096-E844-8CE4-3FF9BE23C0CC}"/>
              </a:ext>
            </a:extLst>
          </p:cNvPr>
          <p:cNvSpPr txBox="1">
            <a:spLocks/>
          </p:cNvSpPr>
          <p:nvPr/>
        </p:nvSpPr>
        <p:spPr>
          <a:xfrm>
            <a:off x="939182" y="3192088"/>
            <a:ext cx="8512389" cy="14074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Y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Estudio de casos: interpretación del rotulado nutricional frontal en niñas y niños de la zona metropolitana de Uruguay.</a:t>
            </a:r>
            <a:endParaRPr lang="es-UY" sz="2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l"/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570" y="5685905"/>
            <a:ext cx="47881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Prof. </a:t>
            </a:r>
            <a:r>
              <a:rPr lang="es-CL" dirty="0" err="1"/>
              <a:t>Adjto</a:t>
            </a:r>
            <a:r>
              <a:rPr lang="es-CL" dirty="0"/>
              <a:t>. </a:t>
            </a:r>
            <a:r>
              <a:rPr lang="es-CL" dirty="0" err="1"/>
              <a:t>Mag</a:t>
            </a:r>
            <a:r>
              <a:rPr lang="es-CL" dirty="0"/>
              <a:t>. Pablo Pereira</a:t>
            </a:r>
          </a:p>
          <a:p>
            <a:endParaRPr lang="es-CL" dirty="0"/>
          </a:p>
          <a:p>
            <a:r>
              <a:rPr lang="es-CL" sz="1400" dirty="0"/>
              <a:t>Escuela de Nutrición. ODA-Nutrición- Universidad de la República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2771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Equipo de trabajo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2" y="1653025"/>
            <a:ext cx="9659389" cy="3574473"/>
          </a:xfrm>
        </p:spPr>
        <p:txBody>
          <a:bodyPr>
            <a:noAutofit/>
          </a:bodyPr>
          <a:lstStyle/>
          <a:p>
            <a:pPr marL="10160" marR="15875" indent="4445" algn="just">
              <a:lnSpc>
                <a:spcPct val="150000"/>
              </a:lnSpc>
              <a:spcBef>
                <a:spcPts val="665"/>
              </a:spcBef>
              <a:spcAft>
                <a:spcPts val="0"/>
              </a:spcAft>
            </a:pPr>
            <a:r>
              <a:rPr lang="es-UY" sz="1800" dirty="0"/>
              <a:t>Lic. En TS Cecilia Rodríguez y </a:t>
            </a:r>
            <a:r>
              <a:rPr lang="es-UY" sz="1800" dirty="0" err="1"/>
              <a:t>Gimena</a:t>
            </a:r>
            <a:r>
              <a:rPr lang="es-UY" sz="1800" dirty="0"/>
              <a:t> Pérez,</a:t>
            </a:r>
          </a:p>
          <a:p>
            <a:pPr marL="10160" marR="15875" indent="0" algn="just">
              <a:lnSpc>
                <a:spcPct val="150000"/>
              </a:lnSpc>
              <a:spcBef>
                <a:spcPts val="665"/>
              </a:spcBef>
              <a:spcAft>
                <a:spcPts val="0"/>
              </a:spcAft>
              <a:buNone/>
            </a:pPr>
            <a:r>
              <a:rPr lang="es-UY" sz="1800" dirty="0"/>
              <a:t>Lic. En </a:t>
            </a:r>
            <a:r>
              <a:rPr lang="es-UY" sz="1800" dirty="0" err="1"/>
              <a:t>Nut</a:t>
            </a:r>
            <a:r>
              <a:rPr lang="es-UY" sz="1800" dirty="0"/>
              <a:t>. Vanessa </a:t>
            </a:r>
            <a:r>
              <a:rPr lang="es-UY" sz="1800" dirty="0" err="1"/>
              <a:t>Gugliucci</a:t>
            </a:r>
            <a:r>
              <a:rPr lang="es-UY" sz="1800" dirty="0"/>
              <a:t> y Raquel Sánchez. </a:t>
            </a:r>
            <a:r>
              <a:rPr lang="x-none" sz="1800" dirty="0"/>
              <a:t>	</a:t>
            </a:r>
            <a:endParaRPr lang="es-UY" sz="1800" dirty="0"/>
          </a:p>
          <a:p>
            <a:pPr marL="10160" marR="15875" indent="0" algn="just">
              <a:lnSpc>
                <a:spcPct val="150000"/>
              </a:lnSpc>
              <a:spcBef>
                <a:spcPts val="665"/>
              </a:spcBef>
              <a:spcAft>
                <a:spcPts val="0"/>
              </a:spcAft>
              <a:buNone/>
            </a:pPr>
            <a:r>
              <a:rPr lang="es-UY" sz="1800" dirty="0" err="1"/>
              <a:t>Mag</a:t>
            </a:r>
            <a:r>
              <a:rPr lang="es-UY" sz="1800" dirty="0"/>
              <a:t>. Raquel Rodríguez</a:t>
            </a:r>
            <a:r>
              <a:rPr lang="x-non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UY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S" sz="1050" dirty="0"/>
          </a:p>
        </p:txBody>
      </p:sp>
    </p:spTree>
    <p:extLst>
      <p:ext uri="{BB962C8B-B14F-4D97-AF65-F5344CB8AC3E}">
        <p14:creationId xmlns:p14="http://schemas.microsoft.com/office/powerpoint/2010/main" val="2691025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291" y="1328932"/>
            <a:ext cx="9659389" cy="357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UY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● </a:t>
            </a:r>
            <a:r>
              <a:rPr lang="es-UY" sz="18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Comprender las razones que fundamentan las decisiones en la elección de alimentos con rotulado frontal por parte de niños y niños de 9 y 10 años de Montevideo y área metropolitana.</a:t>
            </a:r>
            <a:r>
              <a:rPr lang="es-UY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endParaRPr lang="es-UY" sz="1800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UY" sz="1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Específicos</a:t>
            </a:r>
          </a:p>
          <a:p>
            <a:pPr marL="586740" indent="-342900" algn="just">
              <a:lnSpc>
                <a:spcPct val="150000"/>
              </a:lnSpc>
              <a:spcBef>
                <a:spcPts val="1565"/>
              </a:spcBef>
              <a:spcAft>
                <a:spcPts val="0"/>
              </a:spcAft>
              <a:buAutoNum type="arabicPeriod"/>
            </a:pPr>
            <a:r>
              <a:rPr lang="es-UY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Conocer la percepción de niñas y niños en relación a la selección de alimentos en base a la presencia del rotulado nutricional frontal.</a:t>
            </a:r>
            <a:endParaRPr lang="es-UY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86740" indent="-342900" algn="just">
              <a:lnSpc>
                <a:spcPct val="150000"/>
              </a:lnSpc>
              <a:spcBef>
                <a:spcPts val="1565"/>
              </a:spcBef>
              <a:spcAft>
                <a:spcPts val="0"/>
              </a:spcAft>
              <a:buAutoNum type="arabicPeriod"/>
            </a:pPr>
            <a:r>
              <a:rPr lang="es-UY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Identificar los motivos </a:t>
            </a:r>
            <a:r>
              <a:rPr lang="es-UY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de las niñas</a:t>
            </a:r>
            <a:r>
              <a:rPr lang="es-UY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y niños en la elección de alimentos con el rotulado frontal. </a:t>
            </a:r>
            <a:endParaRPr lang="es-UY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34315" indent="0" algn="just">
              <a:lnSpc>
                <a:spcPct val="150000"/>
              </a:lnSpc>
              <a:spcBef>
                <a:spcPts val="140"/>
              </a:spcBef>
              <a:spcAft>
                <a:spcPts val="0"/>
              </a:spcAft>
              <a:buNone/>
            </a:pPr>
            <a:r>
              <a:rPr lang="es-UY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3. Establecer los factores que inciden en la toma de decisiones en los alimentos con rotulado nutricional frontal. </a:t>
            </a:r>
            <a:endParaRPr lang="es-UY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buNone/>
            </a:pPr>
            <a:endParaRPr lang="es-UY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1400" dirty="0"/>
          </a:p>
          <a:p>
            <a:pPr marL="0" indent="0" algn="just">
              <a:buNone/>
            </a:pP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493960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Metodología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2" y="922338"/>
            <a:ext cx="9659389" cy="357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ES" sz="1800" dirty="0"/>
          </a:p>
          <a:p>
            <a:pPr marL="5080" indent="635" algn="just">
              <a:lnSpc>
                <a:spcPct val="150000"/>
              </a:lnSpc>
              <a:spcBef>
                <a:spcPts val="1565"/>
              </a:spcBef>
              <a:spcAft>
                <a:spcPts val="0"/>
              </a:spcAft>
            </a:pPr>
            <a:r>
              <a:rPr lang="es-UY" sz="2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E</a:t>
            </a:r>
            <a:r>
              <a:rPr lang="es-UY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studio cualitativo de casos de carácter exploratorio, la selección de casos es por conveniencia en base a los criterios definidos para los grupos focales. Los criterios de inclusión se </a:t>
            </a:r>
            <a:r>
              <a:rPr lang="es-U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basaron</a:t>
            </a:r>
            <a:r>
              <a:rPr lang="es-UY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en grupos de niñas y ni</a:t>
            </a:r>
            <a:r>
              <a:rPr lang="es-U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ños</a:t>
            </a:r>
            <a:r>
              <a:rPr lang="es-UY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de</a:t>
            </a:r>
            <a:r>
              <a:rPr lang="es-U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10 y 11 </a:t>
            </a:r>
            <a:r>
              <a:rPr lang="es-UY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años, </a:t>
            </a:r>
            <a:r>
              <a:rPr lang="es-U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con paridad de </a:t>
            </a:r>
            <a:r>
              <a:rPr lang="es-UY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número</a:t>
            </a:r>
            <a:r>
              <a:rPr lang="es-U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por sexo</a:t>
            </a:r>
            <a:r>
              <a:rPr lang="es-UY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. </a:t>
            </a:r>
            <a:endParaRPr lang="es-UY" sz="2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  <a:buNone/>
            </a:pPr>
            <a:r>
              <a:rPr lang="es-U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Los grupos focales fueron seleccionados mediante la técnica de bola de nieve realizando una invitación a una niña y un varón que reunían las características descritas, hasta totalizar en número de 5 participantes para cada sexo en cada grupo. Las sesiones fueron realizadas en el mes de agosto del año 2020, teniendo una duración de una hora.</a:t>
            </a:r>
            <a:endParaRPr lang="es-UY" sz="2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1501662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Discusión y 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2" y="777586"/>
            <a:ext cx="9659389" cy="40607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ES" sz="1400" dirty="0"/>
          </a:p>
          <a:p>
            <a:pPr marL="1905" marR="173355" indent="762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</a:pPr>
            <a:r>
              <a:rPr lang="es-UY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Del análisis de los GF, se evidenció un discurso uniforme y coincidente en relación al conocimiento de la medida de rotulado nutricional frontal, siendo el tema manejado por los y las participantes. </a:t>
            </a:r>
          </a:p>
          <a:p>
            <a:pPr marL="1905" marR="173355" indent="762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</a:pPr>
            <a:r>
              <a:rPr lang="es-UY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La información que brinda este tipo de sistemas de advertencia, es percibida como útil, dado que permite mediar entre el consumidor y el alimento, priorizando los productos no rotulados por sobre los marcados. </a:t>
            </a:r>
            <a:r>
              <a:rPr lang="es-UY" sz="1800" dirty="0">
                <a:latin typeface="Times New Roman" panose="02020603050405020304" pitchFamily="18" charset="0"/>
                <a:ea typeface="Arial" panose="020B0604020202020204" pitchFamily="34" charset="0"/>
              </a:rPr>
              <a:t>L</a:t>
            </a:r>
            <a:r>
              <a:rPr lang="es-UY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os niños y las niñas entrevistados manifestaron reducir, pero no dejar de consumir alimentos que son apreciados por sus cualidades sensoriales. </a:t>
            </a:r>
            <a:endParaRPr lang="es-UY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905" marR="173355" indent="762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</a:pPr>
            <a:endParaRPr lang="es-UY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905" marR="173355" indent="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  <a:buNone/>
            </a:pPr>
            <a:endParaRPr lang="es-UY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482383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Discusión y 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2" y="1357343"/>
            <a:ext cx="9659389" cy="357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ES" sz="1400" dirty="0"/>
          </a:p>
          <a:p>
            <a:pPr marL="1905" marR="173355" indent="762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</a:pPr>
            <a:r>
              <a:rPr lang="es-UY" sz="1800" dirty="0">
                <a:latin typeface="Times New Roman" panose="02020603050405020304" pitchFamily="18" charset="0"/>
                <a:ea typeface="Arial" panose="020B0604020202020204" pitchFamily="34" charset="0"/>
              </a:rPr>
              <a:t>Dentro de los factores que median la selección de alimentos, se destaca el </a:t>
            </a:r>
            <a:r>
              <a:rPr lang="es-UY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rol socializador, si bien se plantea que también lo económico es una limitante a la hora de la selección de alimentos.</a:t>
            </a:r>
          </a:p>
          <a:p>
            <a:pPr marL="1905" marR="173355" indent="762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</a:pPr>
            <a:r>
              <a:rPr lang="es-UY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Es importante considerar estas apreciaciones dado que los seres humanos somos seres sociales, y el rol que juega el alimento en ese plano es fundamental. </a:t>
            </a:r>
          </a:p>
          <a:p>
            <a:pPr marL="1905" marR="173355" indent="762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</a:pPr>
            <a:r>
              <a:rPr lang="es-UY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Niñas y niños presentaron un nive</a:t>
            </a:r>
            <a:r>
              <a:rPr lang="es-UY" sz="1800" dirty="0">
                <a:latin typeface="Times New Roman" panose="02020603050405020304" pitchFamily="18" charset="0"/>
                <a:ea typeface="Arial" panose="020B0604020202020204" pitchFamily="34" charset="0"/>
              </a:rPr>
              <a:t>l de conocimiento del debate</a:t>
            </a:r>
            <a:r>
              <a:rPr lang="es-UY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general que enmarcó el rotulado nutricional, y las relaciones de poder existentes entre la comunidad científica, la industria alimentaria, y los medios de comunicación en donde se evidencia el poder económico en contraposición con las políticas sanitarias.</a:t>
            </a:r>
            <a:endParaRPr lang="es-UY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905" marR="173355" indent="762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</a:pPr>
            <a:endParaRPr lang="es-UY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905" marR="173355" indent="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  <a:buNone/>
            </a:pPr>
            <a:endParaRPr lang="es-UY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932952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>
            <a:normAutofit fontScale="90000"/>
          </a:bodyPr>
          <a:lstStyle/>
          <a:p>
            <a:pPr algn="ctr"/>
            <a:br>
              <a:rPr lang="es-CL" b="1" dirty="0">
                <a:solidFill>
                  <a:srgbClr val="1C501C"/>
                </a:solidFill>
              </a:rPr>
            </a:br>
            <a:r>
              <a:rPr lang="es-CL" b="1" dirty="0">
                <a:solidFill>
                  <a:srgbClr val="1C501C"/>
                </a:solidFill>
              </a:rPr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2" y="1357343"/>
            <a:ext cx="9659389" cy="357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ES" sz="1800" dirty="0"/>
          </a:p>
          <a:p>
            <a:pPr marL="1905" marR="173355" indent="762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</a:pPr>
            <a:r>
              <a:rPr lang="es-UY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Si bien se trató de un estudio exploratorio, en un contexto social, económico y sanitarios complejos, la investigación da muestras de las miradas de las niñas y los niños sobre temáticas que velan por la salud, pero dejando en ocasiones por fuera a los destinatarios, priorizando la tutela de la política pública. En tal sentido, rescatar la voz y dar lugar a la infancia conlleva habilitar nuevos espacios y enfoques que permitan mejorar las políticas desde un paradigma de derecho que incluya la participación de este grupo.</a:t>
            </a:r>
            <a:endParaRPr lang="es-UY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905" marR="173355" indent="762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</a:pPr>
            <a:endParaRPr lang="es-UY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42578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Agradecimientos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652" y="1854493"/>
            <a:ext cx="10448695" cy="396925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ES" sz="2000" dirty="0"/>
          </a:p>
          <a:p>
            <a:pPr marL="1905" marR="173355" indent="0" algn="ctr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  <a:buNone/>
            </a:pPr>
            <a:r>
              <a:rPr lang="es-UY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Especialmente a las niñas y niños participantes, así como también a sus padres y madres, </a:t>
            </a:r>
            <a:r>
              <a:rPr lang="es-UY" sz="2000" dirty="0">
                <a:latin typeface="Arial" panose="020B0604020202020204" pitchFamily="34" charset="0"/>
                <a:ea typeface="Arial" panose="020B0604020202020204" pitchFamily="34" charset="0"/>
              </a:rPr>
              <a:t>por su buenas disposición , también a la comisión vecinal “ Lomas Primera”, por prestar uno de los locales para el GF.</a:t>
            </a:r>
          </a:p>
          <a:p>
            <a:pPr marL="1905" marR="173355" indent="0" algn="just">
              <a:lnSpc>
                <a:spcPct val="150000"/>
              </a:lnSpc>
              <a:spcBef>
                <a:spcPts val="1040"/>
              </a:spcBef>
              <a:spcAft>
                <a:spcPts val="0"/>
              </a:spcAft>
              <a:buNone/>
            </a:pPr>
            <a:endParaRPr lang="es-UY" sz="2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007655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5266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 oda.pptx.potx" id="{CD332F01-3128-42E0-AB92-1A4BCC4B702D}" vid="{493CC4C7-BD1E-41AE-89E9-C749ED65134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9574DCA5E8CEA4E912B7198CE871E35" ma:contentTypeVersion="13" ma:contentTypeDescription="Creare un nuovo documento." ma:contentTypeScope="" ma:versionID="859e25f02032943d6c78fa49a375f49d">
  <xsd:schema xmlns:xsd="http://www.w3.org/2001/XMLSchema" xmlns:xs="http://www.w3.org/2001/XMLSchema" xmlns:p="http://schemas.microsoft.com/office/2006/metadata/properties" xmlns:ns3="8c2680b1-8717-4e17-af8a-c3c5948a3503" xmlns:ns4="3c9ac98d-36e3-464e-9a3d-571690e2b8cf" targetNamespace="http://schemas.microsoft.com/office/2006/metadata/properties" ma:root="true" ma:fieldsID="745b9142f29a0f3b6ba24a32d1432f24" ns3:_="" ns4:_="">
    <xsd:import namespace="8c2680b1-8717-4e17-af8a-c3c5948a3503"/>
    <xsd:import namespace="3c9ac98d-36e3-464e-9a3d-571690e2b8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2680b1-8717-4e17-af8a-c3c5948a35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ac98d-36e3-464e-9a3d-571690e2b8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3B761D7-D61F-4B3E-AC9E-88C9AC78A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2680b1-8717-4e17-af8a-c3c5948a3503"/>
    <ds:schemaRef ds:uri="3c9ac98d-36e3-464e-9a3d-571690e2b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0EEFF4-CFAF-4EFD-9D21-A00AF9C5EE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CDD318-1496-4E70-84E5-F768A79A1BF7}">
  <ds:schemaRefs>
    <ds:schemaRef ds:uri="3c9ac98d-36e3-464e-9a3d-571690e2b8cf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8c2680b1-8717-4e17-af8a-c3c5948a3503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oda.pptx</Template>
  <TotalTime>3095</TotalTime>
  <Words>632</Words>
  <Application>Microsoft Office PowerPoint</Application>
  <PresentationFormat>Panorámica</PresentationFormat>
  <Paragraphs>37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Equipo de trabajo</vt:lpstr>
      <vt:lpstr>Objetivo</vt:lpstr>
      <vt:lpstr>Metodología</vt:lpstr>
      <vt:lpstr>Discusión y resultados</vt:lpstr>
      <vt:lpstr>Discusión y resultados</vt:lpstr>
      <vt:lpstr> Conclusiones</vt:lpstr>
      <vt:lpstr>Agradecimientos</vt:lpstr>
      <vt:lpstr>Presentación de PowerPoint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Vega, Javiera (FAORLC)</dc:creator>
  <cp:lastModifiedBy>Pablo Pereira</cp:lastModifiedBy>
  <cp:revision>77</cp:revision>
  <dcterms:created xsi:type="dcterms:W3CDTF">2019-08-20T18:59:33Z</dcterms:created>
  <dcterms:modified xsi:type="dcterms:W3CDTF">2021-09-03T12:16:32Z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0x01010069574DCA5E8CEA4E912B7198CE871E35</vt:lpwstr>
  </property>
</Properties>
</file>