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10" r:id="rId4"/>
  </p:sldMasterIdLst>
  <p:notesMasterIdLst>
    <p:notesMasterId r:id="rId37"/>
  </p:notesMasterIdLst>
  <p:sldIdLst>
    <p:sldId id="256" r:id="rId5"/>
    <p:sldId id="287" r:id="rId6"/>
    <p:sldId id="304" r:id="rId7"/>
    <p:sldId id="296" r:id="rId8"/>
    <p:sldId id="302" r:id="rId9"/>
    <p:sldId id="303" r:id="rId10"/>
    <p:sldId id="308" r:id="rId11"/>
    <p:sldId id="306" r:id="rId12"/>
    <p:sldId id="310" r:id="rId13"/>
    <p:sldId id="313" r:id="rId14"/>
    <p:sldId id="312" r:id="rId15"/>
    <p:sldId id="307" r:id="rId16"/>
    <p:sldId id="305" r:id="rId17"/>
    <p:sldId id="318" r:id="rId18"/>
    <p:sldId id="317" r:id="rId19"/>
    <p:sldId id="299" r:id="rId20"/>
    <p:sldId id="315" r:id="rId21"/>
    <p:sldId id="278" r:id="rId22"/>
    <p:sldId id="291" r:id="rId23"/>
    <p:sldId id="290" r:id="rId24"/>
    <p:sldId id="284" r:id="rId25"/>
    <p:sldId id="292" r:id="rId26"/>
    <p:sldId id="293" r:id="rId27"/>
    <p:sldId id="294" r:id="rId28"/>
    <p:sldId id="295" r:id="rId29"/>
    <p:sldId id="277" r:id="rId30"/>
    <p:sldId id="276" r:id="rId31"/>
    <p:sldId id="275" r:id="rId32"/>
    <p:sldId id="279" r:id="rId33"/>
    <p:sldId id="280" r:id="rId34"/>
    <p:sldId id="282" r:id="rId35"/>
    <p:sldId id="259"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50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BADD01-FD39-49AD-869C-F09BD1028A3E}" v="69" dt="2021-09-08T02:14:09.5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08"/>
  </p:normalViewPr>
  <p:slideViewPr>
    <p:cSldViewPr snapToGrid="0" snapToObjects="1">
      <p:cViewPr varScale="1">
        <p:scale>
          <a:sx n="81" d="100"/>
          <a:sy n="81" d="100"/>
        </p:scale>
        <p:origin x="706"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diagrams/_rels/data9.xml.rels><?xml version="1.0" encoding="UTF-8" standalone="yes"?>
<Relationships xmlns="http://schemas.openxmlformats.org/package/2006/relationships"><Relationship Id="rId1" Type="http://schemas.openxmlformats.org/officeDocument/2006/relationships/hyperlink" Target="file:///C:\Users\usuario\Downloads\FAO,%202013.%20Ley%20Marco:%20Derecho%20a%20la%20alimentaci&#243;n,%20seguridad%20y%20soberan&#237;a%20alimentaria.%20Aprobada%20en%20la%20XVIII%20Asamblea%20Ordinaria%20del%20Parlamento%20Latinoamericano%2030%20de%20noviembre%20al%201%20de%20diciembre%20de%202012%20Panam&#225;:%20FAO" TargetMode="External"/></Relationships>
</file>

<file path=ppt/diagrams/_rels/drawing9.xml.rels><?xml version="1.0" encoding="UTF-8" standalone="yes"?>
<Relationships xmlns="http://schemas.openxmlformats.org/package/2006/relationships"><Relationship Id="rId1" Type="http://schemas.openxmlformats.org/officeDocument/2006/relationships/hyperlink" Target="file:///C:\Users\usuario\Downloads\FAO,%202013.%20Ley%20Marco:%20Derecho%20a%20la%20alimentaci&#243;n,%20seguridad%20y%20soberan&#237;a%20alimentaria.%20Aprobada%20en%20la%20XVIII%20Asamblea%20Ordinaria%20del%20Parlamento%20Latinoamericano%2030%20de%20noviembre%20al%201%20de%20diciembre%20de%202012%20Panam&#225;:%20FAO"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E01D92-4302-4E06-8452-5A9D5647EC5A}"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endParaRPr lang="es-CO"/>
        </a:p>
      </dgm:t>
    </dgm:pt>
    <dgm:pt modelId="{23BBC55E-C400-4436-A7AA-4D8F01B2F1F2}">
      <dgm:prSet custT="1"/>
      <dgm:spPr/>
      <dgm:t>
        <a:bodyPr/>
        <a:lstStyle/>
        <a:p>
          <a:r>
            <a:rPr lang="es-VE" sz="2400" dirty="0">
              <a:latin typeface="Times New Roman" panose="02020603050405020304" pitchFamily="18" charset="0"/>
              <a:cs typeface="Times New Roman" panose="02020603050405020304" pitchFamily="18" charset="0"/>
            </a:rPr>
            <a:t>La violencia alimentaria es definida por </a:t>
          </a:r>
          <a:r>
            <a:rPr lang="es-VE" sz="2400" dirty="0" err="1">
              <a:latin typeface="Times New Roman" panose="02020603050405020304" pitchFamily="18" charset="0"/>
              <a:cs typeface="Times New Roman" panose="02020603050405020304" pitchFamily="18" charset="0"/>
            </a:rPr>
            <a:t>Iciarte</a:t>
          </a:r>
          <a:r>
            <a:rPr lang="es-VE" sz="2400" dirty="0">
              <a:latin typeface="Times New Roman" panose="02020603050405020304" pitchFamily="18" charset="0"/>
              <a:cs typeface="Times New Roman" panose="02020603050405020304" pitchFamily="18" charset="0"/>
            </a:rPr>
            <a:t> (2019a) como </a:t>
          </a:r>
          <a:r>
            <a:rPr lang="es-VE" sz="2400" i="1" dirty="0">
              <a:latin typeface="Times New Roman" panose="02020603050405020304" pitchFamily="18" charset="0"/>
              <a:cs typeface="Times New Roman" panose="02020603050405020304" pitchFamily="18" charset="0"/>
            </a:rPr>
            <a:t>“Toda forma de expresión que someta al ser humano a procesos indignos en el acceso y disponibilidad de alimentos, sometiéndolos a restricciones, limitaciones, controles y condiciones de adquisición, violando su derecho humano básico fundamental de alimentarse de forma adecuada”</a:t>
          </a:r>
          <a:r>
            <a:rPr lang="es-VE" sz="2400" dirty="0">
              <a:latin typeface="Times New Roman" panose="02020603050405020304" pitchFamily="18" charset="0"/>
              <a:cs typeface="Times New Roman" panose="02020603050405020304" pitchFamily="18" charset="0"/>
            </a:rPr>
            <a:t>. La violencia alimentaria tiene como consecuencia jurídica la transgresión del derecho a la alimentación y consecuentemente el deber de reparar por parte de quien ha ocasionado el daño. </a:t>
          </a:r>
          <a:endParaRPr lang="es-CO" sz="2400" dirty="0">
            <a:latin typeface="Times New Roman" panose="02020603050405020304" pitchFamily="18" charset="0"/>
            <a:cs typeface="Times New Roman" panose="02020603050405020304" pitchFamily="18" charset="0"/>
          </a:endParaRPr>
        </a:p>
      </dgm:t>
    </dgm:pt>
    <dgm:pt modelId="{C5773078-BFD3-4ADC-A320-458F62470EE7}" type="parTrans" cxnId="{3908E75D-BD46-4A3D-B3B7-0A631D4C55E6}">
      <dgm:prSet/>
      <dgm:spPr/>
      <dgm:t>
        <a:bodyPr/>
        <a:lstStyle/>
        <a:p>
          <a:endParaRPr lang="es-CO" sz="2400">
            <a:latin typeface="Times New Roman" panose="02020603050405020304" pitchFamily="18" charset="0"/>
            <a:cs typeface="Times New Roman" panose="02020603050405020304" pitchFamily="18" charset="0"/>
          </a:endParaRPr>
        </a:p>
      </dgm:t>
    </dgm:pt>
    <dgm:pt modelId="{1A69CC6B-3DB3-44EB-9E4F-F8D4DC1202C6}" type="sibTrans" cxnId="{3908E75D-BD46-4A3D-B3B7-0A631D4C55E6}">
      <dgm:prSet/>
      <dgm:spPr/>
      <dgm:t>
        <a:bodyPr/>
        <a:lstStyle/>
        <a:p>
          <a:endParaRPr lang="es-CO" sz="2400">
            <a:latin typeface="Times New Roman" panose="02020603050405020304" pitchFamily="18" charset="0"/>
            <a:cs typeface="Times New Roman" panose="02020603050405020304" pitchFamily="18" charset="0"/>
          </a:endParaRPr>
        </a:p>
      </dgm:t>
    </dgm:pt>
    <dgm:pt modelId="{CBF8E6DA-993A-4FB0-9BB3-9700598AF162}" type="pres">
      <dgm:prSet presAssocID="{2BE01D92-4302-4E06-8452-5A9D5647EC5A}" presName="diagram" presStyleCnt="0">
        <dgm:presLayoutVars>
          <dgm:chPref val="1"/>
          <dgm:dir/>
          <dgm:animOne val="branch"/>
          <dgm:animLvl val="lvl"/>
          <dgm:resizeHandles/>
        </dgm:presLayoutVars>
      </dgm:prSet>
      <dgm:spPr/>
    </dgm:pt>
    <dgm:pt modelId="{D4DCE362-9F2A-44F4-9AD1-46D29C089D19}" type="pres">
      <dgm:prSet presAssocID="{23BBC55E-C400-4436-A7AA-4D8F01B2F1F2}" presName="root" presStyleCnt="0"/>
      <dgm:spPr/>
    </dgm:pt>
    <dgm:pt modelId="{B69FD3B8-0C3C-45FE-9EB0-4632F992B28B}" type="pres">
      <dgm:prSet presAssocID="{23BBC55E-C400-4436-A7AA-4D8F01B2F1F2}" presName="rootComposite" presStyleCnt="0"/>
      <dgm:spPr/>
    </dgm:pt>
    <dgm:pt modelId="{9EE1A158-1172-412F-98AB-FE49E54624C6}" type="pres">
      <dgm:prSet presAssocID="{23BBC55E-C400-4436-A7AA-4D8F01B2F1F2}" presName="rootText" presStyleLbl="node1" presStyleIdx="0" presStyleCnt="1" custScaleX="177546" custScaleY="185300" custLinFactNeighborX="-27" custLinFactNeighborY="-19871"/>
      <dgm:spPr/>
    </dgm:pt>
    <dgm:pt modelId="{76E42DED-387B-411F-8902-B5C5E78CC7A3}" type="pres">
      <dgm:prSet presAssocID="{23BBC55E-C400-4436-A7AA-4D8F01B2F1F2}" presName="rootConnector" presStyleLbl="node1" presStyleIdx="0" presStyleCnt="1"/>
      <dgm:spPr/>
    </dgm:pt>
    <dgm:pt modelId="{380237E5-9CC6-4F33-AD52-3E2C07BEF4C7}" type="pres">
      <dgm:prSet presAssocID="{23BBC55E-C400-4436-A7AA-4D8F01B2F1F2}" presName="childShape" presStyleCnt="0"/>
      <dgm:spPr/>
    </dgm:pt>
  </dgm:ptLst>
  <dgm:cxnLst>
    <dgm:cxn modelId="{01512207-9EFA-4ED6-AACC-017A7F76A1B4}" type="presOf" srcId="{2BE01D92-4302-4E06-8452-5A9D5647EC5A}" destId="{CBF8E6DA-993A-4FB0-9BB3-9700598AF162}" srcOrd="0" destOrd="0" presId="urn:microsoft.com/office/officeart/2005/8/layout/hierarchy3"/>
    <dgm:cxn modelId="{A9C4211A-B67A-4712-BEE3-19F2E82B0039}" type="presOf" srcId="{23BBC55E-C400-4436-A7AA-4D8F01B2F1F2}" destId="{76E42DED-387B-411F-8902-B5C5E78CC7A3}" srcOrd="1" destOrd="0" presId="urn:microsoft.com/office/officeart/2005/8/layout/hierarchy3"/>
    <dgm:cxn modelId="{3908E75D-BD46-4A3D-B3B7-0A631D4C55E6}" srcId="{2BE01D92-4302-4E06-8452-5A9D5647EC5A}" destId="{23BBC55E-C400-4436-A7AA-4D8F01B2F1F2}" srcOrd="0" destOrd="0" parTransId="{C5773078-BFD3-4ADC-A320-458F62470EE7}" sibTransId="{1A69CC6B-3DB3-44EB-9E4F-F8D4DC1202C6}"/>
    <dgm:cxn modelId="{D5FEEE9D-22B8-4CF5-AEB9-D8C564FA6854}" type="presOf" srcId="{23BBC55E-C400-4436-A7AA-4D8F01B2F1F2}" destId="{9EE1A158-1172-412F-98AB-FE49E54624C6}" srcOrd="0" destOrd="0" presId="urn:microsoft.com/office/officeart/2005/8/layout/hierarchy3"/>
    <dgm:cxn modelId="{5A1E3533-B3FF-4635-AC8D-368609F1B871}" type="presParOf" srcId="{CBF8E6DA-993A-4FB0-9BB3-9700598AF162}" destId="{D4DCE362-9F2A-44F4-9AD1-46D29C089D19}" srcOrd="0" destOrd="0" presId="urn:microsoft.com/office/officeart/2005/8/layout/hierarchy3"/>
    <dgm:cxn modelId="{CDD18224-4CF3-41B2-B7FB-3F1DB8E5D4E5}" type="presParOf" srcId="{D4DCE362-9F2A-44F4-9AD1-46D29C089D19}" destId="{B69FD3B8-0C3C-45FE-9EB0-4632F992B28B}" srcOrd="0" destOrd="0" presId="urn:microsoft.com/office/officeart/2005/8/layout/hierarchy3"/>
    <dgm:cxn modelId="{DA257B01-C9AA-4FF9-AEFB-719517EC987E}" type="presParOf" srcId="{B69FD3B8-0C3C-45FE-9EB0-4632F992B28B}" destId="{9EE1A158-1172-412F-98AB-FE49E54624C6}" srcOrd="0" destOrd="0" presId="urn:microsoft.com/office/officeart/2005/8/layout/hierarchy3"/>
    <dgm:cxn modelId="{09EDB77C-2CE1-4C28-AD64-4C6D45AB20BF}" type="presParOf" srcId="{B69FD3B8-0C3C-45FE-9EB0-4632F992B28B}" destId="{76E42DED-387B-411F-8902-B5C5E78CC7A3}" srcOrd="1" destOrd="0" presId="urn:microsoft.com/office/officeart/2005/8/layout/hierarchy3"/>
    <dgm:cxn modelId="{1E9A36EF-80BA-4AFE-88D2-10DB635A56F5}" type="presParOf" srcId="{D4DCE362-9F2A-44F4-9AD1-46D29C089D19}" destId="{380237E5-9CC6-4F33-AD52-3E2C07BEF4C7}"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EC7CBC-25A5-432D-91CF-DDDF67823483}" type="doc">
      <dgm:prSet loTypeId="urn:microsoft.com/office/officeart/2005/8/layout/arrow6" loCatId="process" qsTypeId="urn:microsoft.com/office/officeart/2005/8/quickstyle/simple3" qsCatId="simple" csTypeId="urn:microsoft.com/office/officeart/2005/8/colors/accent1_2" csCatId="accent1" phldr="1"/>
      <dgm:spPr/>
      <dgm:t>
        <a:bodyPr/>
        <a:lstStyle/>
        <a:p>
          <a:endParaRPr lang="es-CO"/>
        </a:p>
      </dgm:t>
    </dgm:pt>
    <dgm:pt modelId="{0802682C-EBC5-4313-AB5F-EE846634DEDF}" type="pres">
      <dgm:prSet presAssocID="{FBEC7CBC-25A5-432D-91CF-DDDF67823483}" presName="compositeShape" presStyleCnt="0">
        <dgm:presLayoutVars>
          <dgm:chMax val="2"/>
          <dgm:dir/>
          <dgm:resizeHandles val="exact"/>
        </dgm:presLayoutVars>
      </dgm:prSet>
      <dgm:spPr/>
    </dgm:pt>
  </dgm:ptLst>
  <dgm:cxnLst>
    <dgm:cxn modelId="{94521186-D2E9-4576-BAAA-90A3637B23B8}" type="presOf" srcId="{FBEC7CBC-25A5-432D-91CF-DDDF67823483}" destId="{0802682C-EBC5-4313-AB5F-EE846634DEDF}" srcOrd="0"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3D22FF-E2CA-42FC-BE18-CC1CFCF476F5}" type="doc">
      <dgm:prSet loTypeId="urn:microsoft.com/office/officeart/2005/8/layout/matrix2" loCatId="matrix" qsTypeId="urn:microsoft.com/office/officeart/2005/8/quickstyle/simple3" qsCatId="simple" csTypeId="urn:microsoft.com/office/officeart/2005/8/colors/accent1_2" csCatId="accent1" phldr="1"/>
      <dgm:spPr/>
      <dgm:t>
        <a:bodyPr/>
        <a:lstStyle/>
        <a:p>
          <a:endParaRPr lang="es-CO"/>
        </a:p>
      </dgm:t>
    </dgm:pt>
    <dgm:pt modelId="{6224D3AB-F288-4B69-87BF-5A81E4337D99}">
      <dgm:prSet custT="1"/>
      <dgm:spPr/>
      <dgm:t>
        <a:bodyPr/>
        <a:lstStyle/>
        <a:p>
          <a:r>
            <a:rPr lang="es-VE" sz="1400" dirty="0"/>
            <a:t>Estado se encuentra obligado constitucionalmente a garantizar la seguridad alimentaria de la población (art.305 CRBV). </a:t>
          </a:r>
          <a:endParaRPr lang="es-CO" sz="1400" dirty="0"/>
        </a:p>
      </dgm:t>
    </dgm:pt>
    <dgm:pt modelId="{55454E8D-015B-4449-9CE3-9CA2761FAE49}" type="parTrans" cxnId="{6F062D47-F75B-49E5-91B4-74E5F74AF816}">
      <dgm:prSet/>
      <dgm:spPr/>
      <dgm:t>
        <a:bodyPr/>
        <a:lstStyle/>
        <a:p>
          <a:endParaRPr lang="es-CO" sz="3600"/>
        </a:p>
      </dgm:t>
    </dgm:pt>
    <dgm:pt modelId="{1ADEBA26-6837-4F14-8BBD-0207BFA1FAB2}" type="sibTrans" cxnId="{6F062D47-F75B-49E5-91B4-74E5F74AF816}">
      <dgm:prSet/>
      <dgm:spPr/>
      <dgm:t>
        <a:bodyPr/>
        <a:lstStyle/>
        <a:p>
          <a:endParaRPr lang="es-CO" sz="3600"/>
        </a:p>
      </dgm:t>
    </dgm:pt>
    <dgm:pt modelId="{93D8CB14-851C-48DB-A8FE-9687593953ED}">
      <dgm:prSet custT="1"/>
      <dgm:spPr/>
      <dgm:t>
        <a:bodyPr/>
        <a:lstStyle/>
        <a:p>
          <a:r>
            <a:rPr lang="es-VE" sz="1400" dirty="0"/>
            <a:t>Existe una disposición, también de rango constitucional, que proscribe negar el reconocimiento de los derechos humanos y de sus garantías, aunque no figuren expresamente (art. 22 CRBV)</a:t>
          </a:r>
          <a:endParaRPr lang="es-CO" sz="1400" dirty="0"/>
        </a:p>
      </dgm:t>
    </dgm:pt>
    <dgm:pt modelId="{B2F1761E-E7B4-48C2-8AFE-9B677E2DE511}" type="parTrans" cxnId="{6AEB3FBA-9D0B-4EBC-849E-13890DD1B10A}">
      <dgm:prSet/>
      <dgm:spPr/>
      <dgm:t>
        <a:bodyPr/>
        <a:lstStyle/>
        <a:p>
          <a:endParaRPr lang="es-CO" sz="3600"/>
        </a:p>
      </dgm:t>
    </dgm:pt>
    <dgm:pt modelId="{2BEAB8D2-E3AE-4432-83BB-11C43F815C08}" type="sibTrans" cxnId="{6AEB3FBA-9D0B-4EBC-849E-13890DD1B10A}">
      <dgm:prSet/>
      <dgm:spPr/>
      <dgm:t>
        <a:bodyPr/>
        <a:lstStyle/>
        <a:p>
          <a:endParaRPr lang="es-CO" sz="3600"/>
        </a:p>
      </dgm:t>
    </dgm:pt>
    <dgm:pt modelId="{834D8748-28E7-4840-9DA4-99619CD9AF43}">
      <dgm:prSet custT="1"/>
      <dgm:spPr/>
      <dgm:t>
        <a:bodyPr/>
        <a:lstStyle/>
        <a:p>
          <a:r>
            <a:rPr lang="es-VE" sz="1400" dirty="0"/>
            <a:t>Ha suscrito el Pacto Internacional de Derechos Económicos, Sociales y Culturales, el cual invoca en su artículo 11, el derecho a una alimentación adecuada, el derecho de toda persona a estar protegida contra el hambre y la obligación de los Estados de adoptar medidas, tanto de forma individual como a través de la cooperación internacional, destinadas a combatir el hambre, para garantizar el derecho a la alimentación.   </a:t>
          </a:r>
          <a:endParaRPr lang="es-CO" sz="1400" dirty="0"/>
        </a:p>
      </dgm:t>
    </dgm:pt>
    <dgm:pt modelId="{A8318640-73C7-46C6-8780-70FEE3783FA7}" type="parTrans" cxnId="{01DEDD50-162C-4C52-B1F7-2014EB5148A3}">
      <dgm:prSet/>
      <dgm:spPr/>
      <dgm:t>
        <a:bodyPr/>
        <a:lstStyle/>
        <a:p>
          <a:endParaRPr lang="es-CO" sz="3600"/>
        </a:p>
      </dgm:t>
    </dgm:pt>
    <dgm:pt modelId="{24398C4D-7E61-42ED-BCC2-D153A7BA558F}" type="sibTrans" cxnId="{01DEDD50-162C-4C52-B1F7-2014EB5148A3}">
      <dgm:prSet/>
      <dgm:spPr/>
      <dgm:t>
        <a:bodyPr/>
        <a:lstStyle/>
        <a:p>
          <a:endParaRPr lang="es-CO" sz="3600"/>
        </a:p>
      </dgm:t>
    </dgm:pt>
    <dgm:pt modelId="{76621758-3964-480F-A711-D45EA36CC5AF}">
      <dgm:prSet custT="1"/>
      <dgm:spPr/>
      <dgm:t>
        <a:bodyPr/>
        <a:lstStyle/>
        <a:p>
          <a:r>
            <a:rPr lang="es-VE" sz="1400" dirty="0"/>
            <a:t>Cuenta con un régimen normativo de jerarquía constitucional que prescribe la responsabilidad de la administración y de sus funcionarios, por actos que transgredan los derechos. </a:t>
          </a:r>
          <a:endParaRPr lang="es-CO" sz="1400" dirty="0"/>
        </a:p>
      </dgm:t>
    </dgm:pt>
    <dgm:pt modelId="{2BC9CAF8-617B-42A6-A09D-F9C23281D121}" type="parTrans" cxnId="{7EEB2186-C89F-4B91-B96F-DC681F15934A}">
      <dgm:prSet/>
      <dgm:spPr/>
      <dgm:t>
        <a:bodyPr/>
        <a:lstStyle/>
        <a:p>
          <a:endParaRPr lang="es-CO" sz="3600"/>
        </a:p>
      </dgm:t>
    </dgm:pt>
    <dgm:pt modelId="{966292B5-C730-4A87-9252-00D98B5433E5}" type="sibTrans" cxnId="{7EEB2186-C89F-4B91-B96F-DC681F15934A}">
      <dgm:prSet/>
      <dgm:spPr/>
      <dgm:t>
        <a:bodyPr/>
        <a:lstStyle/>
        <a:p>
          <a:endParaRPr lang="es-CO" sz="3600"/>
        </a:p>
      </dgm:t>
    </dgm:pt>
    <dgm:pt modelId="{CFD74D46-10CC-4425-B35D-58F875B79E88}" type="pres">
      <dgm:prSet presAssocID="{553D22FF-E2CA-42FC-BE18-CC1CFCF476F5}" presName="matrix" presStyleCnt="0">
        <dgm:presLayoutVars>
          <dgm:chMax val="1"/>
          <dgm:dir/>
          <dgm:resizeHandles val="exact"/>
        </dgm:presLayoutVars>
      </dgm:prSet>
      <dgm:spPr/>
    </dgm:pt>
    <dgm:pt modelId="{D64A177C-1474-46FD-83C2-AD83FA3C39B5}" type="pres">
      <dgm:prSet presAssocID="{553D22FF-E2CA-42FC-BE18-CC1CFCF476F5}" presName="axisShape" presStyleLbl="bgShp" presStyleIdx="0" presStyleCnt="1" custScaleX="150499"/>
      <dgm:spPr/>
    </dgm:pt>
    <dgm:pt modelId="{2A9CAA55-BCA1-4AC0-9A39-E00FEF9B5B39}" type="pres">
      <dgm:prSet presAssocID="{553D22FF-E2CA-42FC-BE18-CC1CFCF476F5}" presName="rect1" presStyleLbl="node1" presStyleIdx="0" presStyleCnt="4" custScaleX="155426" custScaleY="71059" custLinFactNeighborX="-58288" custLinFactNeighborY="1649">
        <dgm:presLayoutVars>
          <dgm:chMax val="0"/>
          <dgm:chPref val="0"/>
          <dgm:bulletEnabled val="1"/>
        </dgm:presLayoutVars>
      </dgm:prSet>
      <dgm:spPr/>
    </dgm:pt>
    <dgm:pt modelId="{8E6B42A5-1E95-414B-B119-4AF42DC6AAB1}" type="pres">
      <dgm:prSet presAssocID="{553D22FF-E2CA-42FC-BE18-CC1CFCF476F5}" presName="rect2" presStyleLbl="node1" presStyleIdx="1" presStyleCnt="4" custScaleX="163391" custScaleY="64844" custLinFactNeighborX="37031" custLinFactNeighborY="1649">
        <dgm:presLayoutVars>
          <dgm:chMax val="0"/>
          <dgm:chPref val="0"/>
          <dgm:bulletEnabled val="1"/>
        </dgm:presLayoutVars>
      </dgm:prSet>
      <dgm:spPr/>
    </dgm:pt>
    <dgm:pt modelId="{43C9D266-F69D-49FC-8C65-709BA84DDCDC}" type="pres">
      <dgm:prSet presAssocID="{553D22FF-E2CA-42FC-BE18-CC1CFCF476F5}" presName="rect3" presStyleLbl="node1" presStyleIdx="2" presStyleCnt="4" custScaleX="159032" custLinFactNeighborX="-52517" custLinFactNeighborY="5386">
        <dgm:presLayoutVars>
          <dgm:chMax val="0"/>
          <dgm:chPref val="0"/>
          <dgm:bulletEnabled val="1"/>
        </dgm:presLayoutVars>
      </dgm:prSet>
      <dgm:spPr/>
    </dgm:pt>
    <dgm:pt modelId="{FE874811-18E8-4D76-B7B8-5CFC148BCCF7}" type="pres">
      <dgm:prSet presAssocID="{553D22FF-E2CA-42FC-BE18-CC1CFCF476F5}" presName="rect4" presStyleLbl="node1" presStyleIdx="3" presStyleCnt="4" custScaleX="175509" custLinFactNeighborX="42418" custLinFactNeighborY="4040">
        <dgm:presLayoutVars>
          <dgm:chMax val="0"/>
          <dgm:chPref val="0"/>
          <dgm:bulletEnabled val="1"/>
        </dgm:presLayoutVars>
      </dgm:prSet>
      <dgm:spPr/>
    </dgm:pt>
  </dgm:ptLst>
  <dgm:cxnLst>
    <dgm:cxn modelId="{9E12D53B-8797-4E3F-A067-05834863F232}" type="presOf" srcId="{834D8748-28E7-4840-9DA4-99619CD9AF43}" destId="{43C9D266-F69D-49FC-8C65-709BA84DDCDC}" srcOrd="0" destOrd="0" presId="urn:microsoft.com/office/officeart/2005/8/layout/matrix2"/>
    <dgm:cxn modelId="{6F062D47-F75B-49E5-91B4-74E5F74AF816}" srcId="{553D22FF-E2CA-42FC-BE18-CC1CFCF476F5}" destId="{6224D3AB-F288-4B69-87BF-5A81E4337D99}" srcOrd="0" destOrd="0" parTransId="{55454E8D-015B-4449-9CE3-9CA2761FAE49}" sibTransId="{1ADEBA26-6837-4F14-8BBD-0207BFA1FAB2}"/>
    <dgm:cxn modelId="{01DEDD50-162C-4C52-B1F7-2014EB5148A3}" srcId="{553D22FF-E2CA-42FC-BE18-CC1CFCF476F5}" destId="{834D8748-28E7-4840-9DA4-99619CD9AF43}" srcOrd="2" destOrd="0" parTransId="{A8318640-73C7-46C6-8780-70FEE3783FA7}" sibTransId="{24398C4D-7E61-42ED-BCC2-D153A7BA558F}"/>
    <dgm:cxn modelId="{6D72FE70-9369-454B-B11A-B9B2A1BAE63A}" type="presOf" srcId="{6224D3AB-F288-4B69-87BF-5A81E4337D99}" destId="{2A9CAA55-BCA1-4AC0-9A39-E00FEF9B5B39}" srcOrd="0" destOrd="0" presId="urn:microsoft.com/office/officeart/2005/8/layout/matrix2"/>
    <dgm:cxn modelId="{7EEB2186-C89F-4B91-B96F-DC681F15934A}" srcId="{553D22FF-E2CA-42FC-BE18-CC1CFCF476F5}" destId="{76621758-3964-480F-A711-D45EA36CC5AF}" srcOrd="3" destOrd="0" parTransId="{2BC9CAF8-617B-42A6-A09D-F9C23281D121}" sibTransId="{966292B5-C730-4A87-9252-00D98B5433E5}"/>
    <dgm:cxn modelId="{8C1EA49F-F1DB-4D93-B6ED-2DC43E9E117A}" type="presOf" srcId="{76621758-3964-480F-A711-D45EA36CC5AF}" destId="{FE874811-18E8-4D76-B7B8-5CFC148BCCF7}" srcOrd="0" destOrd="0" presId="urn:microsoft.com/office/officeart/2005/8/layout/matrix2"/>
    <dgm:cxn modelId="{25F4CBB8-7F9D-43AA-B9CD-FA68386C89DA}" type="presOf" srcId="{93D8CB14-851C-48DB-A8FE-9687593953ED}" destId="{8E6B42A5-1E95-414B-B119-4AF42DC6AAB1}" srcOrd="0" destOrd="0" presId="urn:microsoft.com/office/officeart/2005/8/layout/matrix2"/>
    <dgm:cxn modelId="{6AEB3FBA-9D0B-4EBC-849E-13890DD1B10A}" srcId="{553D22FF-E2CA-42FC-BE18-CC1CFCF476F5}" destId="{93D8CB14-851C-48DB-A8FE-9687593953ED}" srcOrd="1" destOrd="0" parTransId="{B2F1761E-E7B4-48C2-8AFE-9B677E2DE511}" sibTransId="{2BEAB8D2-E3AE-4432-83BB-11C43F815C08}"/>
    <dgm:cxn modelId="{E535C9C7-D1E2-4938-90A8-47DD1EDE7DA4}" type="presOf" srcId="{553D22FF-E2CA-42FC-BE18-CC1CFCF476F5}" destId="{CFD74D46-10CC-4425-B35D-58F875B79E88}" srcOrd="0" destOrd="0" presId="urn:microsoft.com/office/officeart/2005/8/layout/matrix2"/>
    <dgm:cxn modelId="{F3A4C154-52B3-4E2A-84E7-9300D6E79F0A}" type="presParOf" srcId="{CFD74D46-10CC-4425-B35D-58F875B79E88}" destId="{D64A177C-1474-46FD-83C2-AD83FA3C39B5}" srcOrd="0" destOrd="0" presId="urn:microsoft.com/office/officeart/2005/8/layout/matrix2"/>
    <dgm:cxn modelId="{720A3E7A-DAD3-4927-81B5-1AD1E6891A1C}" type="presParOf" srcId="{CFD74D46-10CC-4425-B35D-58F875B79E88}" destId="{2A9CAA55-BCA1-4AC0-9A39-E00FEF9B5B39}" srcOrd="1" destOrd="0" presId="urn:microsoft.com/office/officeart/2005/8/layout/matrix2"/>
    <dgm:cxn modelId="{E90AE5E5-3EA0-4D59-9836-305621E783FC}" type="presParOf" srcId="{CFD74D46-10CC-4425-B35D-58F875B79E88}" destId="{8E6B42A5-1E95-414B-B119-4AF42DC6AAB1}" srcOrd="2" destOrd="0" presId="urn:microsoft.com/office/officeart/2005/8/layout/matrix2"/>
    <dgm:cxn modelId="{251436E2-0BF4-4B78-8668-6DD9C76A6033}" type="presParOf" srcId="{CFD74D46-10CC-4425-B35D-58F875B79E88}" destId="{43C9D266-F69D-49FC-8C65-709BA84DDCDC}" srcOrd="3" destOrd="0" presId="urn:microsoft.com/office/officeart/2005/8/layout/matrix2"/>
    <dgm:cxn modelId="{377E1BFC-FA2D-4A94-B43B-1BD5E6559D7E}" type="presParOf" srcId="{CFD74D46-10CC-4425-B35D-58F875B79E88}" destId="{FE874811-18E8-4D76-B7B8-5CFC148BCCF7}" srcOrd="4" destOrd="0" presId="urn:microsoft.com/office/officeart/2005/8/layout/matrix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DDA29F-5678-429B-ABB0-C5D95042F3D2}"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s-CO"/>
        </a:p>
      </dgm:t>
    </dgm:pt>
    <dgm:pt modelId="{897E3240-9093-4CF0-8515-CB28B0234360}">
      <dgm:prSet/>
      <dgm:spPr/>
      <dgm:t>
        <a:bodyPr/>
        <a:lstStyle/>
        <a:p>
          <a:r>
            <a:rPr lang="es-VE" dirty="0"/>
            <a:t>Incumplimiento en la satisfacción de una alimentación adecuada, suficiente, accesible y de forma digna, genera responsabilidad del Estado, la cual debe ser sancionada y resarcidos los daños, en cuanto aplique.</a:t>
          </a:r>
          <a:endParaRPr lang="es-CO" dirty="0"/>
        </a:p>
      </dgm:t>
    </dgm:pt>
    <dgm:pt modelId="{093A72E4-81BF-438E-B936-D6E966F7B580}" type="parTrans" cxnId="{DE8E2309-4074-4BA7-ABE6-23A032D892A3}">
      <dgm:prSet/>
      <dgm:spPr/>
      <dgm:t>
        <a:bodyPr/>
        <a:lstStyle/>
        <a:p>
          <a:endParaRPr lang="es-CO"/>
        </a:p>
      </dgm:t>
    </dgm:pt>
    <dgm:pt modelId="{3582C4D2-D529-4E2C-94E8-DD6A5E09ECB5}" type="sibTrans" cxnId="{DE8E2309-4074-4BA7-ABE6-23A032D892A3}">
      <dgm:prSet/>
      <dgm:spPr/>
      <dgm:t>
        <a:bodyPr/>
        <a:lstStyle/>
        <a:p>
          <a:endParaRPr lang="es-CO"/>
        </a:p>
      </dgm:t>
    </dgm:pt>
    <dgm:pt modelId="{22AAD199-7205-4E5F-89E1-6A8CCAD1C764}">
      <dgm:prSet/>
      <dgm:spPr/>
      <dgm:t>
        <a:bodyPr/>
        <a:lstStyle/>
        <a:p>
          <a:r>
            <a:rPr lang="es-VE"/>
            <a:t>Este </a:t>
          </a:r>
          <a:r>
            <a:rPr lang="es-VE" dirty="0"/>
            <a:t>estudio resulta relevante porque permite realizar una aproximación del estado de progreso del acceso a la justicia y de su real efectividad en cuanto al cumplimiento o incumplimiento de parte del Estado venezolano de su obligación de garantizar a la población el derecho a la alimentación, pero sobre todo de las acciones que generan responsabilidad del Estado venezolano por violencia alimentaria. </a:t>
          </a:r>
          <a:endParaRPr lang="es-CO" dirty="0"/>
        </a:p>
      </dgm:t>
    </dgm:pt>
    <dgm:pt modelId="{BD0B06AD-1C31-4573-90F9-FEB77684B56A}" type="parTrans" cxnId="{93975A78-7A70-4C9C-A172-39272D20A9B0}">
      <dgm:prSet/>
      <dgm:spPr/>
    </dgm:pt>
    <dgm:pt modelId="{D9D02D2B-73DD-4BD4-9F96-397D8A6BD5E0}" type="sibTrans" cxnId="{93975A78-7A70-4C9C-A172-39272D20A9B0}">
      <dgm:prSet/>
      <dgm:spPr/>
    </dgm:pt>
    <dgm:pt modelId="{37B39DAA-FD43-4DAE-8012-43996B589B2B}" type="pres">
      <dgm:prSet presAssocID="{EFDDA29F-5678-429B-ABB0-C5D95042F3D2}" presName="linear" presStyleCnt="0">
        <dgm:presLayoutVars>
          <dgm:animLvl val="lvl"/>
          <dgm:resizeHandles val="exact"/>
        </dgm:presLayoutVars>
      </dgm:prSet>
      <dgm:spPr/>
    </dgm:pt>
    <dgm:pt modelId="{E36E110A-7159-45BB-A5B7-78B659DD731A}" type="pres">
      <dgm:prSet presAssocID="{897E3240-9093-4CF0-8515-CB28B0234360}" presName="parentText" presStyleLbl="node1" presStyleIdx="0" presStyleCnt="2">
        <dgm:presLayoutVars>
          <dgm:chMax val="0"/>
          <dgm:bulletEnabled val="1"/>
        </dgm:presLayoutVars>
      </dgm:prSet>
      <dgm:spPr/>
    </dgm:pt>
    <dgm:pt modelId="{28013DBB-60E2-45E5-9FD2-4FD41146151E}" type="pres">
      <dgm:prSet presAssocID="{3582C4D2-D529-4E2C-94E8-DD6A5E09ECB5}" presName="spacer" presStyleCnt="0"/>
      <dgm:spPr/>
    </dgm:pt>
    <dgm:pt modelId="{217D4119-F42D-4F1C-B564-0CFE71068C9C}" type="pres">
      <dgm:prSet presAssocID="{22AAD199-7205-4E5F-89E1-6A8CCAD1C764}" presName="parentText" presStyleLbl="node1" presStyleIdx="1" presStyleCnt="2">
        <dgm:presLayoutVars>
          <dgm:chMax val="0"/>
          <dgm:bulletEnabled val="1"/>
        </dgm:presLayoutVars>
      </dgm:prSet>
      <dgm:spPr/>
    </dgm:pt>
  </dgm:ptLst>
  <dgm:cxnLst>
    <dgm:cxn modelId="{DE8E2309-4074-4BA7-ABE6-23A032D892A3}" srcId="{EFDDA29F-5678-429B-ABB0-C5D95042F3D2}" destId="{897E3240-9093-4CF0-8515-CB28B0234360}" srcOrd="0" destOrd="0" parTransId="{093A72E4-81BF-438E-B936-D6E966F7B580}" sibTransId="{3582C4D2-D529-4E2C-94E8-DD6A5E09ECB5}"/>
    <dgm:cxn modelId="{93975A78-7A70-4C9C-A172-39272D20A9B0}" srcId="{EFDDA29F-5678-429B-ABB0-C5D95042F3D2}" destId="{22AAD199-7205-4E5F-89E1-6A8CCAD1C764}" srcOrd="1" destOrd="0" parTransId="{BD0B06AD-1C31-4573-90F9-FEB77684B56A}" sibTransId="{D9D02D2B-73DD-4BD4-9F96-397D8A6BD5E0}"/>
    <dgm:cxn modelId="{464553DA-8573-4097-B765-5DF580F56737}" type="presOf" srcId="{22AAD199-7205-4E5F-89E1-6A8CCAD1C764}" destId="{217D4119-F42D-4F1C-B564-0CFE71068C9C}" srcOrd="0" destOrd="0" presId="urn:microsoft.com/office/officeart/2005/8/layout/vList2"/>
    <dgm:cxn modelId="{C0EA77E2-AF10-40D9-A191-0312A9ECBD8E}" type="presOf" srcId="{EFDDA29F-5678-429B-ABB0-C5D95042F3D2}" destId="{37B39DAA-FD43-4DAE-8012-43996B589B2B}" srcOrd="0" destOrd="0" presId="urn:microsoft.com/office/officeart/2005/8/layout/vList2"/>
    <dgm:cxn modelId="{04189DE7-D48C-47CE-9C70-9467FBD46CD0}" type="presOf" srcId="{897E3240-9093-4CF0-8515-CB28B0234360}" destId="{E36E110A-7159-45BB-A5B7-78B659DD731A}" srcOrd="0" destOrd="0" presId="urn:microsoft.com/office/officeart/2005/8/layout/vList2"/>
    <dgm:cxn modelId="{4C2D6D92-9E73-4CB9-BE1B-AF109F2BFBC1}" type="presParOf" srcId="{37B39DAA-FD43-4DAE-8012-43996B589B2B}" destId="{E36E110A-7159-45BB-A5B7-78B659DD731A}" srcOrd="0" destOrd="0" presId="urn:microsoft.com/office/officeart/2005/8/layout/vList2"/>
    <dgm:cxn modelId="{4C10D6E7-ED2B-4102-AA65-586E365C97FB}" type="presParOf" srcId="{37B39DAA-FD43-4DAE-8012-43996B589B2B}" destId="{28013DBB-60E2-45E5-9FD2-4FD41146151E}" srcOrd="1" destOrd="0" presId="urn:microsoft.com/office/officeart/2005/8/layout/vList2"/>
    <dgm:cxn modelId="{6EFD6BA5-B638-4C8E-85D8-AF2E7846026C}" type="presParOf" srcId="{37B39DAA-FD43-4DAE-8012-43996B589B2B}" destId="{217D4119-F42D-4F1C-B564-0CFE71068C9C}"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7A3E2A-3E1F-423F-8ED7-10FF380D2A75}" type="doc">
      <dgm:prSet loTypeId="urn:microsoft.com/office/officeart/2005/8/layout/arrow2" loCatId="process" qsTypeId="urn:microsoft.com/office/officeart/2005/8/quickstyle/simple3" qsCatId="simple" csTypeId="urn:microsoft.com/office/officeart/2005/8/colors/accent1_2" csCatId="accent1" phldr="1"/>
      <dgm:spPr/>
      <dgm:t>
        <a:bodyPr/>
        <a:lstStyle/>
        <a:p>
          <a:endParaRPr lang="es-CO"/>
        </a:p>
      </dgm:t>
    </dgm:pt>
    <dgm:pt modelId="{23AD2EA1-1EFF-4623-BE31-065DAB748A61}">
      <dgm:prSet custT="1"/>
      <dgm:spPr/>
      <dgm:t>
        <a:bodyPr/>
        <a:lstStyle/>
        <a:p>
          <a:r>
            <a:rPr lang="es-VE" sz="1600" dirty="0"/>
            <a:t>Teoría de la responsabilidad del Estado en Venezuela, vinculándola con el incumplimiento del derecho a la alimentación que se deriva en casos de violencia alimentaria.</a:t>
          </a:r>
        </a:p>
        <a:p>
          <a:r>
            <a:rPr lang="es-VE" sz="1600" dirty="0"/>
            <a:t>Encuentro del Observatorio del Derecho a la Alimentación en América Latina y el Caribe (ODA-ALC), celebrado en Guatemala en 2019. </a:t>
          </a:r>
          <a:endParaRPr lang="es-CO" sz="1600" dirty="0"/>
        </a:p>
      </dgm:t>
    </dgm:pt>
    <dgm:pt modelId="{9248397A-2B3E-4F5C-BBA5-522B38B11AC8}" type="parTrans" cxnId="{B496AAA0-E84E-4032-8C28-8176AFB981FF}">
      <dgm:prSet/>
      <dgm:spPr/>
      <dgm:t>
        <a:bodyPr/>
        <a:lstStyle/>
        <a:p>
          <a:endParaRPr lang="es-CO" sz="2400"/>
        </a:p>
      </dgm:t>
    </dgm:pt>
    <dgm:pt modelId="{DB791EA8-728E-4352-93C0-903CB810AD59}" type="sibTrans" cxnId="{B496AAA0-E84E-4032-8C28-8176AFB981FF}">
      <dgm:prSet/>
      <dgm:spPr/>
      <dgm:t>
        <a:bodyPr/>
        <a:lstStyle/>
        <a:p>
          <a:endParaRPr lang="es-CO" sz="2400"/>
        </a:p>
      </dgm:t>
    </dgm:pt>
    <dgm:pt modelId="{A98806E1-1CC4-42A3-981E-72E44EA3AA0F}">
      <dgm:prSet custT="1"/>
      <dgm:spPr/>
      <dgm:t>
        <a:bodyPr/>
        <a:lstStyle/>
        <a:p>
          <a:r>
            <a:rPr lang="es-VE" sz="1600" dirty="0"/>
            <a:t>Proponer una revisión de la evidencia de los casos de violencia alimentaria que se presentan en la República Bolivariana de Venezuela, señalados, entre otros, por Boada (2016) e Iciarte (2019b) y traer estos conceptos al ámbito del derecho, aunado a la ya evidente crisis alimentaria y nutricional que, respecto al país, ha sido señalada por los informes más recientes sobre el panorama de la seguridad alimentaria y nutricional en América Latina y el Caribe (FAO, 2017; FAO, 2018 y FAO, 2019), en los cuales incluso se ha llegado señalar que los flujos migratorios que tanto repercuten en la región tiene un origen en la inseguridad alimentaria severa que existe en Venezuela (FAO, 2019). </a:t>
          </a:r>
          <a:endParaRPr lang="es-CO" sz="1600" dirty="0"/>
        </a:p>
      </dgm:t>
    </dgm:pt>
    <dgm:pt modelId="{73EBD73F-AA12-4427-9E95-03633E708F04}" type="parTrans" cxnId="{FDEFC30F-7616-42F3-8502-157227164172}">
      <dgm:prSet/>
      <dgm:spPr/>
      <dgm:t>
        <a:bodyPr/>
        <a:lstStyle/>
        <a:p>
          <a:endParaRPr lang="es-CO" sz="2400"/>
        </a:p>
      </dgm:t>
    </dgm:pt>
    <dgm:pt modelId="{3774B3AC-7C67-40CF-8C1F-934B3A9FAB01}" type="sibTrans" cxnId="{FDEFC30F-7616-42F3-8502-157227164172}">
      <dgm:prSet/>
      <dgm:spPr/>
      <dgm:t>
        <a:bodyPr/>
        <a:lstStyle/>
        <a:p>
          <a:endParaRPr lang="es-CO" sz="2400"/>
        </a:p>
      </dgm:t>
    </dgm:pt>
    <dgm:pt modelId="{11393B5A-7001-49B4-A59B-E6DBCFA63759}" type="pres">
      <dgm:prSet presAssocID="{427A3E2A-3E1F-423F-8ED7-10FF380D2A75}" presName="arrowDiagram" presStyleCnt="0">
        <dgm:presLayoutVars>
          <dgm:chMax val="5"/>
          <dgm:dir/>
          <dgm:resizeHandles val="exact"/>
        </dgm:presLayoutVars>
      </dgm:prSet>
      <dgm:spPr/>
    </dgm:pt>
    <dgm:pt modelId="{927F19C4-D97E-40F2-85BB-A6545D03A678}" type="pres">
      <dgm:prSet presAssocID="{427A3E2A-3E1F-423F-8ED7-10FF380D2A75}" presName="arrow" presStyleLbl="bgShp" presStyleIdx="0" presStyleCnt="1" custScaleX="111507" custLinFactNeighborX="-986" custLinFactNeighborY="-9207"/>
      <dgm:spPr/>
    </dgm:pt>
    <dgm:pt modelId="{C241B769-6396-4EEA-BADD-6EC222C93605}" type="pres">
      <dgm:prSet presAssocID="{427A3E2A-3E1F-423F-8ED7-10FF380D2A75}" presName="arrowDiagram2" presStyleCnt="0"/>
      <dgm:spPr/>
    </dgm:pt>
    <dgm:pt modelId="{EA27A978-5E15-4010-9D1B-4EE221F3A21F}" type="pres">
      <dgm:prSet presAssocID="{23AD2EA1-1EFF-4623-BE31-065DAB748A61}" presName="bullet2a" presStyleLbl="node1" presStyleIdx="0" presStyleCnt="2"/>
      <dgm:spPr/>
    </dgm:pt>
    <dgm:pt modelId="{52B53451-F498-4C44-A194-3006F301F52E}" type="pres">
      <dgm:prSet presAssocID="{23AD2EA1-1EFF-4623-BE31-065DAB748A61}" presName="textBox2a" presStyleLbl="revTx" presStyleIdx="0" presStyleCnt="2" custScaleY="128839" custLinFactX="-3202" custLinFactY="-25063" custLinFactNeighborX="-100000" custLinFactNeighborY="-100000">
        <dgm:presLayoutVars>
          <dgm:bulletEnabled val="1"/>
        </dgm:presLayoutVars>
      </dgm:prSet>
      <dgm:spPr/>
    </dgm:pt>
    <dgm:pt modelId="{9946564E-33A9-4729-8147-3577F6DF120E}" type="pres">
      <dgm:prSet presAssocID="{A98806E1-1CC4-42A3-981E-72E44EA3AA0F}" presName="bullet2b" presStyleLbl="node1" presStyleIdx="1" presStyleCnt="2"/>
      <dgm:spPr/>
    </dgm:pt>
    <dgm:pt modelId="{81DA93B1-CA38-48ED-A6E3-1C309D3B52F1}" type="pres">
      <dgm:prSet presAssocID="{A98806E1-1CC4-42A3-981E-72E44EA3AA0F}" presName="textBox2b" presStyleLbl="revTx" presStyleIdx="1" presStyleCnt="2" custScaleX="228756" custScaleY="64571" custLinFactNeighborX="16574" custLinFactNeighborY="1986">
        <dgm:presLayoutVars>
          <dgm:bulletEnabled val="1"/>
        </dgm:presLayoutVars>
      </dgm:prSet>
      <dgm:spPr/>
    </dgm:pt>
  </dgm:ptLst>
  <dgm:cxnLst>
    <dgm:cxn modelId="{FDEFC30F-7616-42F3-8502-157227164172}" srcId="{427A3E2A-3E1F-423F-8ED7-10FF380D2A75}" destId="{A98806E1-1CC4-42A3-981E-72E44EA3AA0F}" srcOrd="1" destOrd="0" parTransId="{73EBD73F-AA12-4427-9E95-03633E708F04}" sibTransId="{3774B3AC-7C67-40CF-8C1F-934B3A9FAB01}"/>
    <dgm:cxn modelId="{5A363736-10EB-412D-BF6F-81F1CCA43C75}" type="presOf" srcId="{A98806E1-1CC4-42A3-981E-72E44EA3AA0F}" destId="{81DA93B1-CA38-48ED-A6E3-1C309D3B52F1}" srcOrd="0" destOrd="0" presId="urn:microsoft.com/office/officeart/2005/8/layout/arrow2"/>
    <dgm:cxn modelId="{B496AAA0-E84E-4032-8C28-8176AFB981FF}" srcId="{427A3E2A-3E1F-423F-8ED7-10FF380D2A75}" destId="{23AD2EA1-1EFF-4623-BE31-065DAB748A61}" srcOrd="0" destOrd="0" parTransId="{9248397A-2B3E-4F5C-BBA5-522B38B11AC8}" sibTransId="{DB791EA8-728E-4352-93C0-903CB810AD59}"/>
    <dgm:cxn modelId="{AC1EB9AA-6657-4F42-8D5A-23E59F3D9FCC}" type="presOf" srcId="{427A3E2A-3E1F-423F-8ED7-10FF380D2A75}" destId="{11393B5A-7001-49B4-A59B-E6DBCFA63759}" srcOrd="0" destOrd="0" presId="urn:microsoft.com/office/officeart/2005/8/layout/arrow2"/>
    <dgm:cxn modelId="{C31C46E4-5571-408E-B552-01CF18615FC9}" type="presOf" srcId="{23AD2EA1-1EFF-4623-BE31-065DAB748A61}" destId="{52B53451-F498-4C44-A194-3006F301F52E}" srcOrd="0" destOrd="0" presId="urn:microsoft.com/office/officeart/2005/8/layout/arrow2"/>
    <dgm:cxn modelId="{3E50760B-93AB-4104-B8AD-4AE6B4143A51}" type="presParOf" srcId="{11393B5A-7001-49B4-A59B-E6DBCFA63759}" destId="{927F19C4-D97E-40F2-85BB-A6545D03A678}" srcOrd="0" destOrd="0" presId="urn:microsoft.com/office/officeart/2005/8/layout/arrow2"/>
    <dgm:cxn modelId="{C5AD7643-0EF4-42CD-A93E-F636A0BDEBA8}" type="presParOf" srcId="{11393B5A-7001-49B4-A59B-E6DBCFA63759}" destId="{C241B769-6396-4EEA-BADD-6EC222C93605}" srcOrd="1" destOrd="0" presId="urn:microsoft.com/office/officeart/2005/8/layout/arrow2"/>
    <dgm:cxn modelId="{7D51133B-E4D4-434C-8D84-8F0578B57541}" type="presParOf" srcId="{C241B769-6396-4EEA-BADD-6EC222C93605}" destId="{EA27A978-5E15-4010-9D1B-4EE221F3A21F}" srcOrd="0" destOrd="0" presId="urn:microsoft.com/office/officeart/2005/8/layout/arrow2"/>
    <dgm:cxn modelId="{F9D99996-88AE-4E12-8ABA-2B4834777EE3}" type="presParOf" srcId="{C241B769-6396-4EEA-BADD-6EC222C93605}" destId="{52B53451-F498-4C44-A194-3006F301F52E}" srcOrd="1" destOrd="0" presId="urn:microsoft.com/office/officeart/2005/8/layout/arrow2"/>
    <dgm:cxn modelId="{05EC06DC-66B3-4677-8E57-B03FBC9963AD}" type="presParOf" srcId="{C241B769-6396-4EEA-BADD-6EC222C93605}" destId="{9946564E-33A9-4729-8147-3577F6DF120E}" srcOrd="2" destOrd="0" presId="urn:microsoft.com/office/officeart/2005/8/layout/arrow2"/>
    <dgm:cxn modelId="{36E2E9F7-DB3D-416C-9C32-577A78F39179}" type="presParOf" srcId="{C241B769-6396-4EEA-BADD-6EC222C93605}" destId="{81DA93B1-CA38-48ED-A6E3-1C309D3B52F1}"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A4A3586-5538-4F1E-9707-EC2561E7571E}"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s-CO"/>
        </a:p>
      </dgm:t>
    </dgm:pt>
    <dgm:pt modelId="{53C47D8E-6C72-4E75-B414-6DB3FE978DDF}">
      <dgm:prSet custT="1"/>
      <dgm:spPr/>
      <dgm:t>
        <a:bodyPr/>
        <a:lstStyle/>
        <a:p>
          <a:pPr algn="l"/>
          <a:r>
            <a:rPr lang="es-VE" sz="2000" dirty="0">
              <a:latin typeface="Times New Roman" panose="02020603050405020304" pitchFamily="18" charset="0"/>
              <a:cs typeface="Times New Roman" panose="02020603050405020304" pitchFamily="18" charset="0"/>
            </a:rPr>
            <a:t>El ejercicio del derecho a la alimentación en Venezuela presenta inequidades de tipo socioeconómico, geográfico, cultural pero también de tipo político, que lleva a una situación de elevada vulnerabilidad alimentaria y nutricional en los estratos con menores recursos que debilita el cumplimiento del derecho a la alimentación.</a:t>
          </a:r>
          <a:endParaRPr lang="es-CO" sz="2000" dirty="0">
            <a:latin typeface="Times New Roman" panose="02020603050405020304" pitchFamily="18" charset="0"/>
            <a:cs typeface="Times New Roman" panose="02020603050405020304" pitchFamily="18" charset="0"/>
          </a:endParaRPr>
        </a:p>
      </dgm:t>
    </dgm:pt>
    <dgm:pt modelId="{13348CAF-BEDF-4427-B7D9-84C51C0110CF}" type="parTrans" cxnId="{0EE9435E-A546-48C9-B198-62050725A974}">
      <dgm:prSet/>
      <dgm:spPr/>
      <dgm:t>
        <a:bodyPr/>
        <a:lstStyle/>
        <a:p>
          <a:endParaRPr lang="es-CO" sz="2000">
            <a:latin typeface="Times New Roman" panose="02020603050405020304" pitchFamily="18" charset="0"/>
            <a:cs typeface="Times New Roman" panose="02020603050405020304" pitchFamily="18" charset="0"/>
          </a:endParaRPr>
        </a:p>
      </dgm:t>
    </dgm:pt>
    <dgm:pt modelId="{72A30311-3CFF-49B1-BED6-C037A2EC8203}" type="sibTrans" cxnId="{0EE9435E-A546-48C9-B198-62050725A974}">
      <dgm:prSet/>
      <dgm:spPr/>
      <dgm:t>
        <a:bodyPr/>
        <a:lstStyle/>
        <a:p>
          <a:endParaRPr lang="es-CO" sz="2000">
            <a:latin typeface="Times New Roman" panose="02020603050405020304" pitchFamily="18" charset="0"/>
            <a:cs typeface="Times New Roman" panose="02020603050405020304" pitchFamily="18" charset="0"/>
          </a:endParaRPr>
        </a:p>
      </dgm:t>
    </dgm:pt>
    <dgm:pt modelId="{B0D6BACE-7351-42F6-BAA2-D1BF69988806}">
      <dgm:prSet custT="1"/>
      <dgm:spPr/>
      <dgm:t>
        <a:bodyPr/>
        <a:lstStyle/>
        <a:p>
          <a:pPr algn="l">
            <a:buNone/>
          </a:pPr>
          <a:r>
            <a:rPr lang="es-VE" sz="1800" dirty="0">
              <a:latin typeface="Times New Roman" panose="02020603050405020304" pitchFamily="18" charset="0"/>
              <a:cs typeface="Times New Roman" panose="02020603050405020304" pitchFamily="18" charset="0"/>
            </a:rPr>
            <a:t>La Comisión Interamericana de Derechos Humanos (CIDH) en su Informe País sobre la situación de los derechos humanos en Venezuela señala que el Estado ha aplicado medidas para combatir el desabastecimiento y la escasez de alimentos, que son discriminatorias por razones políticas y por tanto excluyen a grupos de la población por esta causa, recordando que el Estado debe garantizar el derecho a la alimentación sobre la base de criterios objetivos y haciendo énfasis en las personas o en los grupos de personas más vulnerables</a:t>
          </a:r>
          <a:r>
            <a:rPr lang="es-VE"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s-VE" sz="1800" dirty="0">
              <a:latin typeface="Times New Roman" panose="02020603050405020304" pitchFamily="18" charset="0"/>
              <a:cs typeface="Times New Roman" panose="02020603050405020304" pitchFamily="18" charset="0"/>
            </a:rPr>
            <a:t>sin segregación (OEA, 2017). </a:t>
          </a:r>
          <a:endParaRPr lang="es-CO" sz="1800" dirty="0">
            <a:latin typeface="Times New Roman" panose="02020603050405020304" pitchFamily="18" charset="0"/>
            <a:cs typeface="Times New Roman" panose="02020603050405020304" pitchFamily="18" charset="0"/>
          </a:endParaRPr>
        </a:p>
      </dgm:t>
    </dgm:pt>
    <dgm:pt modelId="{A43536F5-3659-4340-8960-28CA52820B79}" type="parTrans" cxnId="{3F856160-1C4C-4EBA-8DA5-B45348D94833}">
      <dgm:prSet/>
      <dgm:spPr/>
      <dgm:t>
        <a:bodyPr/>
        <a:lstStyle/>
        <a:p>
          <a:endParaRPr lang="es-CO" sz="2000">
            <a:latin typeface="Times New Roman" panose="02020603050405020304" pitchFamily="18" charset="0"/>
            <a:cs typeface="Times New Roman" panose="02020603050405020304" pitchFamily="18" charset="0"/>
          </a:endParaRPr>
        </a:p>
      </dgm:t>
    </dgm:pt>
    <dgm:pt modelId="{9CC6900F-A073-41CD-A8BC-4627690A2171}" type="sibTrans" cxnId="{3F856160-1C4C-4EBA-8DA5-B45348D94833}">
      <dgm:prSet/>
      <dgm:spPr/>
      <dgm:t>
        <a:bodyPr/>
        <a:lstStyle/>
        <a:p>
          <a:endParaRPr lang="es-CO" sz="2000">
            <a:latin typeface="Times New Roman" panose="02020603050405020304" pitchFamily="18" charset="0"/>
            <a:cs typeface="Times New Roman" panose="02020603050405020304" pitchFamily="18" charset="0"/>
          </a:endParaRPr>
        </a:p>
      </dgm:t>
    </dgm:pt>
    <dgm:pt modelId="{B5390853-8FC6-4607-8738-0C8DEFC71257}">
      <dgm:prSet custT="1"/>
      <dgm:spPr/>
      <dgm:t>
        <a:bodyPr/>
        <a:lstStyle/>
        <a:p>
          <a:pPr algn="l"/>
          <a:r>
            <a:rPr lang="es-VE" sz="2000" dirty="0">
              <a:latin typeface="Times New Roman" panose="02020603050405020304" pitchFamily="18" charset="0"/>
              <a:cs typeface="Times New Roman" panose="02020603050405020304" pitchFamily="18" charset="0"/>
            </a:rPr>
            <a:t>Por otra parte, estando ligado el derecho a la alimentación a la economía productiva del país, el Estado tiene la compleja y difícil tarea de proteger el ejercicio de la libertad económica y al mismo tiempo ayudar a los individuos, especialmente a las clases menos favorecidas en el ejercicio de la libertad económica y de los derechos derivados de esta, como lo es, por ejemplo, la adquisición de alimentos como medio para materializar el derecho a la alimentación </a:t>
          </a:r>
          <a:endParaRPr lang="es-CO" sz="2000" dirty="0">
            <a:latin typeface="Times New Roman" panose="02020603050405020304" pitchFamily="18" charset="0"/>
            <a:cs typeface="Times New Roman" panose="02020603050405020304" pitchFamily="18" charset="0"/>
          </a:endParaRPr>
        </a:p>
      </dgm:t>
    </dgm:pt>
    <dgm:pt modelId="{BBEB3558-EA28-476F-A753-1E45C3CA9B8C}" type="parTrans" cxnId="{21D026D1-C081-4852-A108-9BD0AE327B50}">
      <dgm:prSet/>
      <dgm:spPr/>
      <dgm:t>
        <a:bodyPr/>
        <a:lstStyle/>
        <a:p>
          <a:endParaRPr lang="es-CO"/>
        </a:p>
      </dgm:t>
    </dgm:pt>
    <dgm:pt modelId="{17E9DA37-3E04-4F97-920B-6E6F78373160}" type="sibTrans" cxnId="{21D026D1-C081-4852-A108-9BD0AE327B50}">
      <dgm:prSet/>
      <dgm:spPr/>
      <dgm:t>
        <a:bodyPr/>
        <a:lstStyle/>
        <a:p>
          <a:endParaRPr lang="es-CO"/>
        </a:p>
      </dgm:t>
    </dgm:pt>
    <dgm:pt modelId="{64887A40-4AC7-4869-A554-7B7B459059A2}" type="pres">
      <dgm:prSet presAssocID="{AA4A3586-5538-4F1E-9707-EC2561E7571E}" presName="diagram" presStyleCnt="0">
        <dgm:presLayoutVars>
          <dgm:dir/>
          <dgm:resizeHandles val="exact"/>
        </dgm:presLayoutVars>
      </dgm:prSet>
      <dgm:spPr/>
    </dgm:pt>
    <dgm:pt modelId="{695E8DDD-EDB4-48AC-91A1-FF27DFAD1CAD}" type="pres">
      <dgm:prSet presAssocID="{53C47D8E-6C72-4E75-B414-6DB3FE978DDF}" presName="node" presStyleLbl="node1" presStyleIdx="0" presStyleCnt="3" custScaleY="181552" custLinFactNeighborX="-27013" custLinFactNeighborY="6003">
        <dgm:presLayoutVars>
          <dgm:bulletEnabled val="1"/>
        </dgm:presLayoutVars>
      </dgm:prSet>
      <dgm:spPr/>
    </dgm:pt>
    <dgm:pt modelId="{827D7B92-DDE7-4DBA-BC18-D7D6B8253D1E}" type="pres">
      <dgm:prSet presAssocID="{72A30311-3CFF-49B1-BED6-C037A2EC8203}" presName="sibTrans" presStyleCnt="0"/>
      <dgm:spPr/>
    </dgm:pt>
    <dgm:pt modelId="{82E48836-3081-496B-AFBA-E1C0AF61F53C}" type="pres">
      <dgm:prSet presAssocID="{B0D6BACE-7351-42F6-BAA2-D1BF69988806}" presName="node" presStyleLbl="node1" presStyleIdx="1" presStyleCnt="3" custScaleY="215919">
        <dgm:presLayoutVars>
          <dgm:bulletEnabled val="1"/>
        </dgm:presLayoutVars>
      </dgm:prSet>
      <dgm:spPr/>
    </dgm:pt>
    <dgm:pt modelId="{1F27457B-57D9-472C-8114-7F1178D2EBA7}" type="pres">
      <dgm:prSet presAssocID="{9CC6900F-A073-41CD-A8BC-4627690A2171}" presName="sibTrans" presStyleCnt="0"/>
      <dgm:spPr/>
    </dgm:pt>
    <dgm:pt modelId="{C17760CF-5384-4B38-8B0C-07C8A76DE5F7}" type="pres">
      <dgm:prSet presAssocID="{B5390853-8FC6-4607-8738-0C8DEFC71257}" presName="node" presStyleLbl="node1" presStyleIdx="2" presStyleCnt="3" custScaleY="229894">
        <dgm:presLayoutVars>
          <dgm:bulletEnabled val="1"/>
        </dgm:presLayoutVars>
      </dgm:prSet>
      <dgm:spPr/>
    </dgm:pt>
  </dgm:ptLst>
  <dgm:cxnLst>
    <dgm:cxn modelId="{78C71836-B100-4134-9B98-06E537686210}" type="presOf" srcId="{53C47D8E-6C72-4E75-B414-6DB3FE978DDF}" destId="{695E8DDD-EDB4-48AC-91A1-FF27DFAD1CAD}" srcOrd="0" destOrd="0" presId="urn:microsoft.com/office/officeart/2005/8/layout/default"/>
    <dgm:cxn modelId="{0EE9435E-A546-48C9-B198-62050725A974}" srcId="{AA4A3586-5538-4F1E-9707-EC2561E7571E}" destId="{53C47D8E-6C72-4E75-B414-6DB3FE978DDF}" srcOrd="0" destOrd="0" parTransId="{13348CAF-BEDF-4427-B7D9-84C51C0110CF}" sibTransId="{72A30311-3CFF-49B1-BED6-C037A2EC8203}"/>
    <dgm:cxn modelId="{3F856160-1C4C-4EBA-8DA5-B45348D94833}" srcId="{AA4A3586-5538-4F1E-9707-EC2561E7571E}" destId="{B0D6BACE-7351-42F6-BAA2-D1BF69988806}" srcOrd="1" destOrd="0" parTransId="{A43536F5-3659-4340-8960-28CA52820B79}" sibTransId="{9CC6900F-A073-41CD-A8BC-4627690A2171}"/>
    <dgm:cxn modelId="{20DAC2C4-0C31-43BC-9B59-73F25F290BD8}" type="presOf" srcId="{AA4A3586-5538-4F1E-9707-EC2561E7571E}" destId="{64887A40-4AC7-4869-A554-7B7B459059A2}" srcOrd="0" destOrd="0" presId="urn:microsoft.com/office/officeart/2005/8/layout/default"/>
    <dgm:cxn modelId="{78881DCE-64B8-42E5-ABDA-D3A57D8BF9C9}" type="presOf" srcId="{B5390853-8FC6-4607-8738-0C8DEFC71257}" destId="{C17760CF-5384-4B38-8B0C-07C8A76DE5F7}" srcOrd="0" destOrd="0" presId="urn:microsoft.com/office/officeart/2005/8/layout/default"/>
    <dgm:cxn modelId="{21D026D1-C081-4852-A108-9BD0AE327B50}" srcId="{AA4A3586-5538-4F1E-9707-EC2561E7571E}" destId="{B5390853-8FC6-4607-8738-0C8DEFC71257}" srcOrd="2" destOrd="0" parTransId="{BBEB3558-EA28-476F-A753-1E45C3CA9B8C}" sibTransId="{17E9DA37-3E04-4F97-920B-6E6F78373160}"/>
    <dgm:cxn modelId="{F73188E5-6F6D-4609-B3D2-ED81A0FF76B8}" type="presOf" srcId="{B0D6BACE-7351-42F6-BAA2-D1BF69988806}" destId="{82E48836-3081-496B-AFBA-E1C0AF61F53C}" srcOrd="0" destOrd="0" presId="urn:microsoft.com/office/officeart/2005/8/layout/default"/>
    <dgm:cxn modelId="{B9DC243C-5771-4CC6-95B8-02CAE7384EEF}" type="presParOf" srcId="{64887A40-4AC7-4869-A554-7B7B459059A2}" destId="{695E8DDD-EDB4-48AC-91A1-FF27DFAD1CAD}" srcOrd="0" destOrd="0" presId="urn:microsoft.com/office/officeart/2005/8/layout/default"/>
    <dgm:cxn modelId="{B9F2C4AF-1D3A-4657-AFC3-B32596971F78}" type="presParOf" srcId="{64887A40-4AC7-4869-A554-7B7B459059A2}" destId="{827D7B92-DDE7-4DBA-BC18-D7D6B8253D1E}" srcOrd="1" destOrd="0" presId="urn:microsoft.com/office/officeart/2005/8/layout/default"/>
    <dgm:cxn modelId="{A656D114-886C-4A1E-8629-F4909B2AB853}" type="presParOf" srcId="{64887A40-4AC7-4869-A554-7B7B459059A2}" destId="{82E48836-3081-496B-AFBA-E1C0AF61F53C}" srcOrd="2" destOrd="0" presId="urn:microsoft.com/office/officeart/2005/8/layout/default"/>
    <dgm:cxn modelId="{4F064FCD-2C07-45CE-ABE3-20F37FE80DCF}" type="presParOf" srcId="{64887A40-4AC7-4869-A554-7B7B459059A2}" destId="{1F27457B-57D9-472C-8114-7F1178D2EBA7}" srcOrd="3" destOrd="0" presId="urn:microsoft.com/office/officeart/2005/8/layout/default"/>
    <dgm:cxn modelId="{E4621634-9EA2-4CCD-B561-8831C2794195}" type="presParOf" srcId="{64887A40-4AC7-4869-A554-7B7B459059A2}" destId="{C17760CF-5384-4B38-8B0C-07C8A76DE5F7}"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50A1D8C-9B99-42EA-BD6D-8422463E86C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s-CO"/>
        </a:p>
      </dgm:t>
    </dgm:pt>
    <dgm:pt modelId="{46205ECA-60D4-46A5-817E-8CE89F7A2126}">
      <dgm:prSet custT="1"/>
      <dgm:spPr/>
      <dgm:t>
        <a:bodyPr/>
        <a:lstStyle/>
        <a:p>
          <a:r>
            <a:rPr lang="es-VE" sz="1400" dirty="0">
              <a:latin typeface="Times New Roman" panose="02020603050405020304" pitchFamily="18" charset="0"/>
              <a:cs typeface="Times New Roman" panose="02020603050405020304" pitchFamily="18" charset="0"/>
            </a:rPr>
            <a:t>Instrumentos internacionales en materia de derechos humanos. </a:t>
          </a:r>
          <a:endParaRPr lang="es-CO" sz="1400" dirty="0">
            <a:latin typeface="Times New Roman" panose="02020603050405020304" pitchFamily="18" charset="0"/>
            <a:cs typeface="Times New Roman" panose="02020603050405020304" pitchFamily="18" charset="0"/>
          </a:endParaRPr>
        </a:p>
      </dgm:t>
    </dgm:pt>
    <dgm:pt modelId="{83A7455A-A496-442F-A2AD-42F032A6F737}" type="parTrans" cxnId="{D21CE407-5519-4B91-9C35-5C27FEC3874A}">
      <dgm:prSet/>
      <dgm:spPr/>
      <dgm:t>
        <a:bodyPr/>
        <a:lstStyle/>
        <a:p>
          <a:endParaRPr lang="es-CO">
            <a:latin typeface="Times New Roman" panose="02020603050405020304" pitchFamily="18" charset="0"/>
            <a:cs typeface="Times New Roman" panose="02020603050405020304" pitchFamily="18" charset="0"/>
          </a:endParaRPr>
        </a:p>
      </dgm:t>
    </dgm:pt>
    <dgm:pt modelId="{84801EE6-675B-45E4-AF92-9526837835B0}" type="sibTrans" cxnId="{D21CE407-5519-4B91-9C35-5C27FEC3874A}">
      <dgm:prSet/>
      <dgm:spPr/>
      <dgm:t>
        <a:bodyPr/>
        <a:lstStyle/>
        <a:p>
          <a:endParaRPr lang="es-CO">
            <a:latin typeface="Times New Roman" panose="02020603050405020304" pitchFamily="18" charset="0"/>
            <a:cs typeface="Times New Roman" panose="02020603050405020304" pitchFamily="18" charset="0"/>
          </a:endParaRPr>
        </a:p>
      </dgm:t>
    </dgm:pt>
    <dgm:pt modelId="{0B011EE3-B4B8-4721-8951-9118B7AD0F13}">
      <dgm:prSet custT="1"/>
      <dgm:spPr/>
      <dgm:t>
        <a:bodyPr/>
        <a:lstStyle/>
        <a:p>
          <a:r>
            <a:rPr lang="es-VE" sz="2000" dirty="0">
              <a:latin typeface="Times New Roman" panose="02020603050405020304" pitchFamily="18" charset="0"/>
              <a:cs typeface="Times New Roman" panose="02020603050405020304" pitchFamily="18" charset="0"/>
            </a:rPr>
            <a:t>La Observación general </a:t>
          </a:r>
          <a:r>
            <a:rPr lang="es-VE" sz="2000" dirty="0" err="1">
              <a:latin typeface="Times New Roman" panose="02020603050405020304" pitchFamily="18" charset="0"/>
              <a:cs typeface="Times New Roman" panose="02020603050405020304" pitchFamily="18" charset="0"/>
            </a:rPr>
            <a:t>N°</a:t>
          </a:r>
          <a:r>
            <a:rPr lang="es-VE" sz="2000" dirty="0">
              <a:latin typeface="Times New Roman" panose="02020603050405020304" pitchFamily="18" charset="0"/>
              <a:cs typeface="Times New Roman" panose="02020603050405020304" pitchFamily="18" charset="0"/>
            </a:rPr>
            <a:t> 12 del Comité de Derechos Económicos, Sociales y Culturales, indica que el derecho a la alimentación adecuada incluye, disponibilidad de alimentos en cantidades y calidades suficientes para satisfacer las necesidades alimentarias de los individuos, sin sustancias nocivas, y aceptables para una cultura determinada. - la accesibilidad de esos alimentos en formas que sean sostenibles y que no dificulten el goce de otros derechos humanos</a:t>
          </a:r>
          <a:endParaRPr lang="es-CO" sz="2000" dirty="0">
            <a:latin typeface="Times New Roman" panose="02020603050405020304" pitchFamily="18" charset="0"/>
            <a:cs typeface="Times New Roman" panose="02020603050405020304" pitchFamily="18" charset="0"/>
          </a:endParaRPr>
        </a:p>
      </dgm:t>
    </dgm:pt>
    <dgm:pt modelId="{A77B1174-D5BD-4A82-B66B-7833A0375D89}" type="parTrans" cxnId="{322926A3-2810-47E9-A1E9-E2937194E111}">
      <dgm:prSet/>
      <dgm:spPr/>
      <dgm:t>
        <a:bodyPr/>
        <a:lstStyle/>
        <a:p>
          <a:endParaRPr lang="es-CO">
            <a:latin typeface="Times New Roman" panose="02020603050405020304" pitchFamily="18" charset="0"/>
            <a:cs typeface="Times New Roman" panose="02020603050405020304" pitchFamily="18" charset="0"/>
          </a:endParaRPr>
        </a:p>
      </dgm:t>
    </dgm:pt>
    <dgm:pt modelId="{B8E1C708-64F2-4C51-979A-89B50D86FBD2}" type="sibTrans" cxnId="{322926A3-2810-47E9-A1E9-E2937194E111}">
      <dgm:prSet/>
      <dgm:spPr/>
      <dgm:t>
        <a:bodyPr/>
        <a:lstStyle/>
        <a:p>
          <a:endParaRPr lang="es-CO">
            <a:latin typeface="Times New Roman" panose="02020603050405020304" pitchFamily="18" charset="0"/>
            <a:cs typeface="Times New Roman" panose="02020603050405020304" pitchFamily="18" charset="0"/>
          </a:endParaRPr>
        </a:p>
      </dgm:t>
    </dgm:pt>
    <dgm:pt modelId="{3532C161-E84C-4259-B2E8-FBEE94A15EB7}">
      <dgm:prSet custT="1"/>
      <dgm:spPr/>
      <dgm:t>
        <a:bodyPr/>
        <a:lstStyle/>
        <a:p>
          <a:r>
            <a:rPr lang="es-VE" sz="2000" dirty="0">
              <a:latin typeface="Times New Roman" panose="02020603050405020304" pitchFamily="18" charset="0"/>
              <a:cs typeface="Times New Roman" panose="02020603050405020304" pitchFamily="18" charset="0"/>
            </a:rPr>
            <a:t>El Pacto Internacional de Derechos Económicos, Sociales y Culturales en su artículo 11 dispone que los Estados parte reconocen el derecho de toda persona a un nivel de vida adecuado para sí y su familia, incluso alimentación, vestido y vivienda adecuados, y a una mejora continua de las condiciones de existencia.</a:t>
          </a:r>
          <a:endParaRPr lang="es-CO" sz="2000" dirty="0">
            <a:latin typeface="Times New Roman" panose="02020603050405020304" pitchFamily="18" charset="0"/>
            <a:cs typeface="Times New Roman" panose="02020603050405020304" pitchFamily="18" charset="0"/>
          </a:endParaRPr>
        </a:p>
      </dgm:t>
    </dgm:pt>
    <dgm:pt modelId="{FCB47DFB-D9CB-4F85-B538-8E07D45D33AC}" type="parTrans" cxnId="{31D73FDE-900A-4E3A-AC45-9F4E2B7F90C8}">
      <dgm:prSet/>
      <dgm:spPr/>
      <dgm:t>
        <a:bodyPr/>
        <a:lstStyle/>
        <a:p>
          <a:endParaRPr lang="es-CO">
            <a:latin typeface="Times New Roman" panose="02020603050405020304" pitchFamily="18" charset="0"/>
            <a:cs typeface="Times New Roman" panose="02020603050405020304" pitchFamily="18" charset="0"/>
          </a:endParaRPr>
        </a:p>
      </dgm:t>
    </dgm:pt>
    <dgm:pt modelId="{621DA546-5E0C-4B8F-B3A7-55B28F817C5A}" type="sibTrans" cxnId="{31D73FDE-900A-4E3A-AC45-9F4E2B7F90C8}">
      <dgm:prSet/>
      <dgm:spPr/>
      <dgm:t>
        <a:bodyPr/>
        <a:lstStyle/>
        <a:p>
          <a:endParaRPr lang="es-CO">
            <a:latin typeface="Times New Roman" panose="02020603050405020304" pitchFamily="18" charset="0"/>
            <a:cs typeface="Times New Roman" panose="02020603050405020304" pitchFamily="18" charset="0"/>
          </a:endParaRPr>
        </a:p>
      </dgm:t>
    </dgm:pt>
    <dgm:pt modelId="{79ED37DA-EC00-462E-A358-945DCBA4FDA0}" type="pres">
      <dgm:prSet presAssocID="{350A1D8C-9B99-42EA-BD6D-8422463E86C4}" presName="hierChild1" presStyleCnt="0">
        <dgm:presLayoutVars>
          <dgm:orgChart val="1"/>
          <dgm:chPref val="1"/>
          <dgm:dir/>
          <dgm:animOne val="branch"/>
          <dgm:animLvl val="lvl"/>
          <dgm:resizeHandles/>
        </dgm:presLayoutVars>
      </dgm:prSet>
      <dgm:spPr/>
    </dgm:pt>
    <dgm:pt modelId="{E1BC04EA-3D3E-4758-9839-3236BDC6FE3A}" type="pres">
      <dgm:prSet presAssocID="{46205ECA-60D4-46A5-817E-8CE89F7A2126}" presName="hierRoot1" presStyleCnt="0">
        <dgm:presLayoutVars>
          <dgm:hierBranch val="init"/>
        </dgm:presLayoutVars>
      </dgm:prSet>
      <dgm:spPr/>
    </dgm:pt>
    <dgm:pt modelId="{47986DF6-7441-459F-9787-812A5DEE67A6}" type="pres">
      <dgm:prSet presAssocID="{46205ECA-60D4-46A5-817E-8CE89F7A2126}" presName="rootComposite1" presStyleCnt="0"/>
      <dgm:spPr/>
    </dgm:pt>
    <dgm:pt modelId="{B4E0A8E8-22EC-40DC-9329-3AE4178FAB27}" type="pres">
      <dgm:prSet presAssocID="{46205ECA-60D4-46A5-817E-8CE89F7A2126}" presName="rootText1" presStyleLbl="node0" presStyleIdx="0" presStyleCnt="1" custScaleX="106744" custScaleY="33488" custLinFactNeighborX="759" custLinFactNeighborY="-11088">
        <dgm:presLayoutVars>
          <dgm:chPref val="3"/>
        </dgm:presLayoutVars>
      </dgm:prSet>
      <dgm:spPr/>
    </dgm:pt>
    <dgm:pt modelId="{88DD1490-FFB9-401A-B1E4-89550B449A87}" type="pres">
      <dgm:prSet presAssocID="{46205ECA-60D4-46A5-817E-8CE89F7A2126}" presName="rootConnector1" presStyleLbl="node1" presStyleIdx="0" presStyleCnt="0"/>
      <dgm:spPr/>
    </dgm:pt>
    <dgm:pt modelId="{BF1028B4-0E40-43A1-A40B-6D0213AAFE76}" type="pres">
      <dgm:prSet presAssocID="{46205ECA-60D4-46A5-817E-8CE89F7A2126}" presName="hierChild2" presStyleCnt="0"/>
      <dgm:spPr/>
    </dgm:pt>
    <dgm:pt modelId="{7951C74E-D7CB-4517-A98E-3E43AF3895F6}" type="pres">
      <dgm:prSet presAssocID="{A77B1174-D5BD-4A82-B66B-7833A0375D89}" presName="Name37" presStyleLbl="parChTrans1D2" presStyleIdx="0" presStyleCnt="2"/>
      <dgm:spPr/>
    </dgm:pt>
    <dgm:pt modelId="{387172AD-E765-4DC5-8F91-008C0BEB470A}" type="pres">
      <dgm:prSet presAssocID="{0B011EE3-B4B8-4721-8951-9118B7AD0F13}" presName="hierRoot2" presStyleCnt="0">
        <dgm:presLayoutVars>
          <dgm:hierBranch val="init"/>
        </dgm:presLayoutVars>
      </dgm:prSet>
      <dgm:spPr/>
    </dgm:pt>
    <dgm:pt modelId="{B60506A2-F03C-4150-A3EA-4A039C523237}" type="pres">
      <dgm:prSet presAssocID="{0B011EE3-B4B8-4721-8951-9118B7AD0F13}" presName="rootComposite" presStyleCnt="0"/>
      <dgm:spPr/>
    </dgm:pt>
    <dgm:pt modelId="{3379CC53-9553-4FA0-8C63-F560A8C3A621}" type="pres">
      <dgm:prSet presAssocID="{0B011EE3-B4B8-4721-8951-9118B7AD0F13}" presName="rootText" presStyleLbl="node2" presStyleIdx="0" presStyleCnt="2" custScaleX="120116" custScaleY="137322">
        <dgm:presLayoutVars>
          <dgm:chPref val="3"/>
        </dgm:presLayoutVars>
      </dgm:prSet>
      <dgm:spPr/>
    </dgm:pt>
    <dgm:pt modelId="{CD5A711F-BF96-4344-A7F7-657B2BA3BD2B}" type="pres">
      <dgm:prSet presAssocID="{0B011EE3-B4B8-4721-8951-9118B7AD0F13}" presName="rootConnector" presStyleLbl="node2" presStyleIdx="0" presStyleCnt="2"/>
      <dgm:spPr/>
    </dgm:pt>
    <dgm:pt modelId="{E66EFF07-8024-43CD-A69D-A4E402EEF34C}" type="pres">
      <dgm:prSet presAssocID="{0B011EE3-B4B8-4721-8951-9118B7AD0F13}" presName="hierChild4" presStyleCnt="0"/>
      <dgm:spPr/>
    </dgm:pt>
    <dgm:pt modelId="{ECFF6D1B-7388-478B-A2C8-0DAB148265F0}" type="pres">
      <dgm:prSet presAssocID="{0B011EE3-B4B8-4721-8951-9118B7AD0F13}" presName="hierChild5" presStyleCnt="0"/>
      <dgm:spPr/>
    </dgm:pt>
    <dgm:pt modelId="{260E5706-28F8-4EA6-A41B-5A02ED84D868}" type="pres">
      <dgm:prSet presAssocID="{FCB47DFB-D9CB-4F85-B538-8E07D45D33AC}" presName="Name37" presStyleLbl="parChTrans1D2" presStyleIdx="1" presStyleCnt="2"/>
      <dgm:spPr/>
    </dgm:pt>
    <dgm:pt modelId="{48116159-91D2-4240-8E64-42C8C059B1AD}" type="pres">
      <dgm:prSet presAssocID="{3532C161-E84C-4259-B2E8-FBEE94A15EB7}" presName="hierRoot2" presStyleCnt="0">
        <dgm:presLayoutVars>
          <dgm:hierBranch val="init"/>
        </dgm:presLayoutVars>
      </dgm:prSet>
      <dgm:spPr/>
    </dgm:pt>
    <dgm:pt modelId="{E2D9735B-8CD6-4ADD-A725-A9D95082C704}" type="pres">
      <dgm:prSet presAssocID="{3532C161-E84C-4259-B2E8-FBEE94A15EB7}" presName="rootComposite" presStyleCnt="0"/>
      <dgm:spPr/>
    </dgm:pt>
    <dgm:pt modelId="{EAEB722D-B511-46AD-AE22-E39D4756F476}" type="pres">
      <dgm:prSet presAssocID="{3532C161-E84C-4259-B2E8-FBEE94A15EB7}" presName="rootText" presStyleLbl="node2" presStyleIdx="1" presStyleCnt="2" custScaleX="88907" custScaleY="136763" custLinFactNeighborX="11434" custLinFactNeighborY="-3512">
        <dgm:presLayoutVars>
          <dgm:chPref val="3"/>
        </dgm:presLayoutVars>
      </dgm:prSet>
      <dgm:spPr/>
    </dgm:pt>
    <dgm:pt modelId="{7C398AA3-E454-44D7-9BCA-A60EFD6C2F11}" type="pres">
      <dgm:prSet presAssocID="{3532C161-E84C-4259-B2E8-FBEE94A15EB7}" presName="rootConnector" presStyleLbl="node2" presStyleIdx="1" presStyleCnt="2"/>
      <dgm:spPr/>
    </dgm:pt>
    <dgm:pt modelId="{2D99DC40-2148-419C-AB0D-963EA3343B2B}" type="pres">
      <dgm:prSet presAssocID="{3532C161-E84C-4259-B2E8-FBEE94A15EB7}" presName="hierChild4" presStyleCnt="0"/>
      <dgm:spPr/>
    </dgm:pt>
    <dgm:pt modelId="{E2C42937-9408-4222-ACF9-FB69E46E8B9D}" type="pres">
      <dgm:prSet presAssocID="{3532C161-E84C-4259-B2E8-FBEE94A15EB7}" presName="hierChild5" presStyleCnt="0"/>
      <dgm:spPr/>
    </dgm:pt>
    <dgm:pt modelId="{E45AAE94-A6DE-4047-AF7D-E02E73044BA9}" type="pres">
      <dgm:prSet presAssocID="{46205ECA-60D4-46A5-817E-8CE89F7A2126}" presName="hierChild3" presStyleCnt="0"/>
      <dgm:spPr/>
    </dgm:pt>
  </dgm:ptLst>
  <dgm:cxnLst>
    <dgm:cxn modelId="{D21CE407-5519-4B91-9C35-5C27FEC3874A}" srcId="{350A1D8C-9B99-42EA-BD6D-8422463E86C4}" destId="{46205ECA-60D4-46A5-817E-8CE89F7A2126}" srcOrd="0" destOrd="0" parTransId="{83A7455A-A496-442F-A2AD-42F032A6F737}" sibTransId="{84801EE6-675B-45E4-AF92-9526837835B0}"/>
    <dgm:cxn modelId="{E878330E-BBC0-4EA7-AFD0-1609A407F64E}" type="presOf" srcId="{0B011EE3-B4B8-4721-8951-9118B7AD0F13}" destId="{3379CC53-9553-4FA0-8C63-F560A8C3A621}" srcOrd="0" destOrd="0" presId="urn:microsoft.com/office/officeart/2005/8/layout/orgChart1"/>
    <dgm:cxn modelId="{0E931A3A-96B1-4445-B58A-30CD78BFAB54}" type="presOf" srcId="{46205ECA-60D4-46A5-817E-8CE89F7A2126}" destId="{88DD1490-FFB9-401A-B1E4-89550B449A87}" srcOrd="1" destOrd="0" presId="urn:microsoft.com/office/officeart/2005/8/layout/orgChart1"/>
    <dgm:cxn modelId="{1CC5E75D-8FCA-4C1C-BD32-B7049350FD19}" type="presOf" srcId="{0B011EE3-B4B8-4721-8951-9118B7AD0F13}" destId="{CD5A711F-BF96-4344-A7F7-657B2BA3BD2B}" srcOrd="1" destOrd="0" presId="urn:microsoft.com/office/officeart/2005/8/layout/orgChart1"/>
    <dgm:cxn modelId="{3ED50445-B93F-4349-9B6B-87A156E922DC}" type="presOf" srcId="{46205ECA-60D4-46A5-817E-8CE89F7A2126}" destId="{B4E0A8E8-22EC-40DC-9329-3AE4178FAB27}" srcOrd="0" destOrd="0" presId="urn:microsoft.com/office/officeart/2005/8/layout/orgChart1"/>
    <dgm:cxn modelId="{D27BD367-831B-4BC7-AF64-53F9E397D7C6}" type="presOf" srcId="{FCB47DFB-D9CB-4F85-B538-8E07D45D33AC}" destId="{260E5706-28F8-4EA6-A41B-5A02ED84D868}" srcOrd="0" destOrd="0" presId="urn:microsoft.com/office/officeart/2005/8/layout/orgChart1"/>
    <dgm:cxn modelId="{08AD347A-707C-4474-9303-695EC6A29CDD}" type="presOf" srcId="{3532C161-E84C-4259-B2E8-FBEE94A15EB7}" destId="{7C398AA3-E454-44D7-9BCA-A60EFD6C2F11}" srcOrd="1" destOrd="0" presId="urn:microsoft.com/office/officeart/2005/8/layout/orgChart1"/>
    <dgm:cxn modelId="{4BDADC91-357C-4611-B45F-205DDC46E39F}" type="presOf" srcId="{A77B1174-D5BD-4A82-B66B-7833A0375D89}" destId="{7951C74E-D7CB-4517-A98E-3E43AF3895F6}" srcOrd="0" destOrd="0" presId="urn:microsoft.com/office/officeart/2005/8/layout/orgChart1"/>
    <dgm:cxn modelId="{322926A3-2810-47E9-A1E9-E2937194E111}" srcId="{46205ECA-60D4-46A5-817E-8CE89F7A2126}" destId="{0B011EE3-B4B8-4721-8951-9118B7AD0F13}" srcOrd="0" destOrd="0" parTransId="{A77B1174-D5BD-4A82-B66B-7833A0375D89}" sibTransId="{B8E1C708-64F2-4C51-979A-89B50D86FBD2}"/>
    <dgm:cxn modelId="{47D2D1BE-7957-460D-9CAB-6886709B19EB}" type="presOf" srcId="{350A1D8C-9B99-42EA-BD6D-8422463E86C4}" destId="{79ED37DA-EC00-462E-A358-945DCBA4FDA0}" srcOrd="0" destOrd="0" presId="urn:microsoft.com/office/officeart/2005/8/layout/orgChart1"/>
    <dgm:cxn modelId="{A0292DD3-782B-4C2D-A4E3-07E1CD2C8865}" type="presOf" srcId="{3532C161-E84C-4259-B2E8-FBEE94A15EB7}" destId="{EAEB722D-B511-46AD-AE22-E39D4756F476}" srcOrd="0" destOrd="0" presId="urn:microsoft.com/office/officeart/2005/8/layout/orgChart1"/>
    <dgm:cxn modelId="{31D73FDE-900A-4E3A-AC45-9F4E2B7F90C8}" srcId="{46205ECA-60D4-46A5-817E-8CE89F7A2126}" destId="{3532C161-E84C-4259-B2E8-FBEE94A15EB7}" srcOrd="1" destOrd="0" parTransId="{FCB47DFB-D9CB-4F85-B538-8E07D45D33AC}" sibTransId="{621DA546-5E0C-4B8F-B3A7-55B28F817C5A}"/>
    <dgm:cxn modelId="{C8770D6E-B086-45CF-AA95-3A553B82742A}" type="presParOf" srcId="{79ED37DA-EC00-462E-A358-945DCBA4FDA0}" destId="{E1BC04EA-3D3E-4758-9839-3236BDC6FE3A}" srcOrd="0" destOrd="0" presId="urn:microsoft.com/office/officeart/2005/8/layout/orgChart1"/>
    <dgm:cxn modelId="{6C5665E2-272D-4CCD-B40E-57EB5925627C}" type="presParOf" srcId="{E1BC04EA-3D3E-4758-9839-3236BDC6FE3A}" destId="{47986DF6-7441-459F-9787-812A5DEE67A6}" srcOrd="0" destOrd="0" presId="urn:microsoft.com/office/officeart/2005/8/layout/orgChart1"/>
    <dgm:cxn modelId="{45ECA8B7-C195-4F4E-949C-CFEFF0EC0B82}" type="presParOf" srcId="{47986DF6-7441-459F-9787-812A5DEE67A6}" destId="{B4E0A8E8-22EC-40DC-9329-3AE4178FAB27}" srcOrd="0" destOrd="0" presId="urn:microsoft.com/office/officeart/2005/8/layout/orgChart1"/>
    <dgm:cxn modelId="{1BA1B44A-48A5-49E6-9A37-E4A5A4097230}" type="presParOf" srcId="{47986DF6-7441-459F-9787-812A5DEE67A6}" destId="{88DD1490-FFB9-401A-B1E4-89550B449A87}" srcOrd="1" destOrd="0" presId="urn:microsoft.com/office/officeart/2005/8/layout/orgChart1"/>
    <dgm:cxn modelId="{F8EC6CD6-729E-498D-B4B4-5D2A9F24E391}" type="presParOf" srcId="{E1BC04EA-3D3E-4758-9839-3236BDC6FE3A}" destId="{BF1028B4-0E40-43A1-A40B-6D0213AAFE76}" srcOrd="1" destOrd="0" presId="urn:microsoft.com/office/officeart/2005/8/layout/orgChart1"/>
    <dgm:cxn modelId="{1C3BD4D5-2CBF-41A6-A70D-745F8899AEA9}" type="presParOf" srcId="{BF1028B4-0E40-43A1-A40B-6D0213AAFE76}" destId="{7951C74E-D7CB-4517-A98E-3E43AF3895F6}" srcOrd="0" destOrd="0" presId="urn:microsoft.com/office/officeart/2005/8/layout/orgChart1"/>
    <dgm:cxn modelId="{E42FC9D0-2122-4E3D-82CE-271D81DD7C47}" type="presParOf" srcId="{BF1028B4-0E40-43A1-A40B-6D0213AAFE76}" destId="{387172AD-E765-4DC5-8F91-008C0BEB470A}" srcOrd="1" destOrd="0" presId="urn:microsoft.com/office/officeart/2005/8/layout/orgChart1"/>
    <dgm:cxn modelId="{C028089C-DF0F-467F-8E6E-68474EC19419}" type="presParOf" srcId="{387172AD-E765-4DC5-8F91-008C0BEB470A}" destId="{B60506A2-F03C-4150-A3EA-4A039C523237}" srcOrd="0" destOrd="0" presId="urn:microsoft.com/office/officeart/2005/8/layout/orgChart1"/>
    <dgm:cxn modelId="{1F0ACB01-3256-485A-B4EE-6158210DF656}" type="presParOf" srcId="{B60506A2-F03C-4150-A3EA-4A039C523237}" destId="{3379CC53-9553-4FA0-8C63-F560A8C3A621}" srcOrd="0" destOrd="0" presId="urn:microsoft.com/office/officeart/2005/8/layout/orgChart1"/>
    <dgm:cxn modelId="{4C80B585-45E2-4336-BD14-DDA5131C1AE8}" type="presParOf" srcId="{B60506A2-F03C-4150-A3EA-4A039C523237}" destId="{CD5A711F-BF96-4344-A7F7-657B2BA3BD2B}" srcOrd="1" destOrd="0" presId="urn:microsoft.com/office/officeart/2005/8/layout/orgChart1"/>
    <dgm:cxn modelId="{94725A6D-8D4E-4560-A1EE-31FF489FF45E}" type="presParOf" srcId="{387172AD-E765-4DC5-8F91-008C0BEB470A}" destId="{E66EFF07-8024-43CD-A69D-A4E402EEF34C}" srcOrd="1" destOrd="0" presId="urn:microsoft.com/office/officeart/2005/8/layout/orgChart1"/>
    <dgm:cxn modelId="{5B6919B0-6267-4E36-A230-670A06A92FAF}" type="presParOf" srcId="{387172AD-E765-4DC5-8F91-008C0BEB470A}" destId="{ECFF6D1B-7388-478B-A2C8-0DAB148265F0}" srcOrd="2" destOrd="0" presId="urn:microsoft.com/office/officeart/2005/8/layout/orgChart1"/>
    <dgm:cxn modelId="{3277BF4F-6FB0-495C-96D5-518F6F9E3C38}" type="presParOf" srcId="{BF1028B4-0E40-43A1-A40B-6D0213AAFE76}" destId="{260E5706-28F8-4EA6-A41B-5A02ED84D868}" srcOrd="2" destOrd="0" presId="urn:microsoft.com/office/officeart/2005/8/layout/orgChart1"/>
    <dgm:cxn modelId="{625617C3-4976-4093-89B2-1FE10ADB639E}" type="presParOf" srcId="{BF1028B4-0E40-43A1-A40B-6D0213AAFE76}" destId="{48116159-91D2-4240-8E64-42C8C059B1AD}" srcOrd="3" destOrd="0" presId="urn:microsoft.com/office/officeart/2005/8/layout/orgChart1"/>
    <dgm:cxn modelId="{B6EE9BDD-AAED-421F-9EF7-8C7C0EE459D2}" type="presParOf" srcId="{48116159-91D2-4240-8E64-42C8C059B1AD}" destId="{E2D9735B-8CD6-4ADD-A725-A9D95082C704}" srcOrd="0" destOrd="0" presId="urn:microsoft.com/office/officeart/2005/8/layout/orgChart1"/>
    <dgm:cxn modelId="{143137E6-EDFA-4B84-9955-E2732C9DC21D}" type="presParOf" srcId="{E2D9735B-8CD6-4ADD-A725-A9D95082C704}" destId="{EAEB722D-B511-46AD-AE22-E39D4756F476}" srcOrd="0" destOrd="0" presId="urn:microsoft.com/office/officeart/2005/8/layout/orgChart1"/>
    <dgm:cxn modelId="{0BAB9CAE-7B2B-47A5-A856-226AA9C5733F}" type="presParOf" srcId="{E2D9735B-8CD6-4ADD-A725-A9D95082C704}" destId="{7C398AA3-E454-44D7-9BCA-A60EFD6C2F11}" srcOrd="1" destOrd="0" presId="urn:microsoft.com/office/officeart/2005/8/layout/orgChart1"/>
    <dgm:cxn modelId="{22755194-0D70-4D5F-9FA1-0644F434A113}" type="presParOf" srcId="{48116159-91D2-4240-8E64-42C8C059B1AD}" destId="{2D99DC40-2148-419C-AB0D-963EA3343B2B}" srcOrd="1" destOrd="0" presId="urn:microsoft.com/office/officeart/2005/8/layout/orgChart1"/>
    <dgm:cxn modelId="{0B8F9D55-59C7-4F0F-873E-91BC380659E4}" type="presParOf" srcId="{48116159-91D2-4240-8E64-42C8C059B1AD}" destId="{E2C42937-9408-4222-ACF9-FB69E46E8B9D}" srcOrd="2" destOrd="0" presId="urn:microsoft.com/office/officeart/2005/8/layout/orgChart1"/>
    <dgm:cxn modelId="{9D6F7D58-D7FE-4EBB-8912-7552D31E5FE9}" type="presParOf" srcId="{E1BC04EA-3D3E-4758-9839-3236BDC6FE3A}" destId="{E45AAE94-A6DE-4047-AF7D-E02E73044BA9}"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32EBC6-A3D1-4E31-B527-352D8B1A581E}" type="doc">
      <dgm:prSet loTypeId="urn:microsoft.com/office/officeart/2005/8/layout/cycle6" loCatId="relationship" qsTypeId="urn:microsoft.com/office/officeart/2005/8/quickstyle/simple3" qsCatId="simple" csTypeId="urn:microsoft.com/office/officeart/2005/8/colors/accent1_2" csCatId="accent1" phldr="1"/>
      <dgm:spPr/>
      <dgm:t>
        <a:bodyPr/>
        <a:lstStyle/>
        <a:p>
          <a:endParaRPr lang="es-CO"/>
        </a:p>
      </dgm:t>
    </dgm:pt>
    <dgm:pt modelId="{255255AB-F287-4EA5-A6CF-49AE2D94A8C5}">
      <dgm:prSet/>
      <dgm:spPr/>
      <dgm:t>
        <a:bodyPr/>
        <a:lstStyle/>
        <a:p>
          <a:r>
            <a:rPr lang="es-VE" i="1" dirty="0"/>
            <a:t>Disponibilidad: </a:t>
          </a:r>
          <a:endParaRPr lang="es-CO" dirty="0"/>
        </a:p>
      </dgm:t>
    </dgm:pt>
    <dgm:pt modelId="{A1EB1C37-DDCA-426A-A891-88E856E9D7C6}" type="parTrans" cxnId="{6C222206-D77A-4827-B1F6-29F7ECF1E507}">
      <dgm:prSet/>
      <dgm:spPr/>
      <dgm:t>
        <a:bodyPr/>
        <a:lstStyle/>
        <a:p>
          <a:endParaRPr lang="es-CO"/>
        </a:p>
      </dgm:t>
    </dgm:pt>
    <dgm:pt modelId="{07BCBDBB-423A-40F8-9A31-C2F4DD8F0C1D}" type="sibTrans" cxnId="{6C222206-D77A-4827-B1F6-29F7ECF1E507}">
      <dgm:prSet/>
      <dgm:spPr/>
      <dgm:t>
        <a:bodyPr/>
        <a:lstStyle/>
        <a:p>
          <a:endParaRPr lang="es-CO"/>
        </a:p>
      </dgm:t>
    </dgm:pt>
    <dgm:pt modelId="{CC3991D4-0476-426A-A00E-6C49AF2CE1DF}">
      <dgm:prSet/>
      <dgm:spPr/>
      <dgm:t>
        <a:bodyPr/>
        <a:lstStyle/>
        <a:p>
          <a:r>
            <a:rPr lang="es-VE" i="1"/>
            <a:t>Accesibilidad:.</a:t>
          </a:r>
          <a:endParaRPr lang="es-CO"/>
        </a:p>
      </dgm:t>
    </dgm:pt>
    <dgm:pt modelId="{5A4DD400-FCB2-494D-BAB9-4E5D7EAFB32E}" type="parTrans" cxnId="{7FE0798E-4979-4D6B-A5E6-AAECCDB5EA94}">
      <dgm:prSet/>
      <dgm:spPr/>
      <dgm:t>
        <a:bodyPr/>
        <a:lstStyle/>
        <a:p>
          <a:endParaRPr lang="es-CO"/>
        </a:p>
      </dgm:t>
    </dgm:pt>
    <dgm:pt modelId="{F47AF219-352A-4D6F-B8A8-17C7BE24F76A}" type="sibTrans" cxnId="{7FE0798E-4979-4D6B-A5E6-AAECCDB5EA94}">
      <dgm:prSet/>
      <dgm:spPr/>
      <dgm:t>
        <a:bodyPr/>
        <a:lstStyle/>
        <a:p>
          <a:endParaRPr lang="es-CO"/>
        </a:p>
      </dgm:t>
    </dgm:pt>
    <dgm:pt modelId="{C52647AB-B8E4-4C21-B67D-8A33516A9AD7}">
      <dgm:prSet/>
      <dgm:spPr/>
      <dgm:t>
        <a:bodyPr/>
        <a:lstStyle/>
        <a:p>
          <a:r>
            <a:rPr lang="es-VE" i="1"/>
            <a:t>Sostenibilidad:.</a:t>
          </a:r>
          <a:endParaRPr lang="es-CO"/>
        </a:p>
      </dgm:t>
    </dgm:pt>
    <dgm:pt modelId="{CA033A74-DE3A-47B4-BF24-0EFB0363C864}" type="parTrans" cxnId="{C2CE9F9D-24D7-41F7-8473-968569225BCA}">
      <dgm:prSet/>
      <dgm:spPr/>
      <dgm:t>
        <a:bodyPr/>
        <a:lstStyle/>
        <a:p>
          <a:endParaRPr lang="es-CO"/>
        </a:p>
      </dgm:t>
    </dgm:pt>
    <dgm:pt modelId="{C392AE67-7119-4EEA-91E0-691C1421CC67}" type="sibTrans" cxnId="{C2CE9F9D-24D7-41F7-8473-968569225BCA}">
      <dgm:prSet/>
      <dgm:spPr/>
      <dgm:t>
        <a:bodyPr/>
        <a:lstStyle/>
        <a:p>
          <a:endParaRPr lang="es-CO"/>
        </a:p>
      </dgm:t>
    </dgm:pt>
    <dgm:pt modelId="{C2E8C809-A2D6-4616-B212-3498E3C7AC6F}">
      <dgm:prSet/>
      <dgm:spPr/>
      <dgm:t>
        <a:bodyPr/>
        <a:lstStyle/>
        <a:p>
          <a:r>
            <a:rPr lang="es-VE" i="1"/>
            <a:t>Adecuación:</a:t>
          </a:r>
          <a:endParaRPr lang="es-CO"/>
        </a:p>
      </dgm:t>
    </dgm:pt>
    <dgm:pt modelId="{756F16E4-481E-4FC0-906A-CC774691E547}" type="parTrans" cxnId="{3758FF8F-FF43-466C-A4A0-76B3EDAB51F6}">
      <dgm:prSet/>
      <dgm:spPr/>
      <dgm:t>
        <a:bodyPr/>
        <a:lstStyle/>
        <a:p>
          <a:endParaRPr lang="es-CO"/>
        </a:p>
      </dgm:t>
    </dgm:pt>
    <dgm:pt modelId="{77545538-76DE-495C-B888-9F2368DC2A5F}" type="sibTrans" cxnId="{3758FF8F-FF43-466C-A4A0-76B3EDAB51F6}">
      <dgm:prSet/>
      <dgm:spPr/>
      <dgm:t>
        <a:bodyPr/>
        <a:lstStyle/>
        <a:p>
          <a:endParaRPr lang="es-CO"/>
        </a:p>
      </dgm:t>
    </dgm:pt>
    <dgm:pt modelId="{87A87E7B-3156-4C62-9E04-048563D0982A}">
      <dgm:prSet/>
      <dgm:spPr/>
      <dgm:t>
        <a:bodyPr/>
        <a:lstStyle/>
        <a:p>
          <a:r>
            <a:rPr lang="es-VE" i="1"/>
            <a:t>Estabilidad:</a:t>
          </a:r>
          <a:endParaRPr lang="es-CO"/>
        </a:p>
      </dgm:t>
    </dgm:pt>
    <dgm:pt modelId="{625E7C6E-D12C-4A11-8F8F-0D870F83B36E}" type="parTrans" cxnId="{5A8CE762-31A6-4FA9-92A0-86B5DBD0ECE4}">
      <dgm:prSet/>
      <dgm:spPr/>
      <dgm:t>
        <a:bodyPr/>
        <a:lstStyle/>
        <a:p>
          <a:endParaRPr lang="es-CO"/>
        </a:p>
      </dgm:t>
    </dgm:pt>
    <dgm:pt modelId="{C64C6F14-679B-49E5-9E6A-26BE089B6BA0}" type="sibTrans" cxnId="{5A8CE762-31A6-4FA9-92A0-86B5DBD0ECE4}">
      <dgm:prSet/>
      <dgm:spPr/>
      <dgm:t>
        <a:bodyPr/>
        <a:lstStyle/>
        <a:p>
          <a:endParaRPr lang="es-CO"/>
        </a:p>
      </dgm:t>
    </dgm:pt>
    <dgm:pt modelId="{8AA14D4B-EEE1-4487-A3E8-9C2E3BD404F5}" type="pres">
      <dgm:prSet presAssocID="{1832EBC6-A3D1-4E31-B527-352D8B1A581E}" presName="cycle" presStyleCnt="0">
        <dgm:presLayoutVars>
          <dgm:dir/>
          <dgm:resizeHandles val="exact"/>
        </dgm:presLayoutVars>
      </dgm:prSet>
      <dgm:spPr/>
    </dgm:pt>
    <dgm:pt modelId="{B3CD2C4E-DDD4-4CF4-B8E4-E99F3D662712}" type="pres">
      <dgm:prSet presAssocID="{255255AB-F287-4EA5-A6CF-49AE2D94A8C5}" presName="node" presStyleLbl="node1" presStyleIdx="0" presStyleCnt="5">
        <dgm:presLayoutVars>
          <dgm:bulletEnabled val="1"/>
        </dgm:presLayoutVars>
      </dgm:prSet>
      <dgm:spPr/>
    </dgm:pt>
    <dgm:pt modelId="{3E99A984-A3CE-4395-8995-2D72E221E5EE}" type="pres">
      <dgm:prSet presAssocID="{255255AB-F287-4EA5-A6CF-49AE2D94A8C5}" presName="spNode" presStyleCnt="0"/>
      <dgm:spPr/>
    </dgm:pt>
    <dgm:pt modelId="{CCCD0F2F-596D-4279-B2EF-0D99E04698EB}" type="pres">
      <dgm:prSet presAssocID="{07BCBDBB-423A-40F8-9A31-C2F4DD8F0C1D}" presName="sibTrans" presStyleLbl="sibTrans1D1" presStyleIdx="0" presStyleCnt="5"/>
      <dgm:spPr/>
    </dgm:pt>
    <dgm:pt modelId="{E5AD889F-CA01-4B68-8D07-E42E74AD9B15}" type="pres">
      <dgm:prSet presAssocID="{87A87E7B-3156-4C62-9E04-048563D0982A}" presName="node" presStyleLbl="node1" presStyleIdx="1" presStyleCnt="5">
        <dgm:presLayoutVars>
          <dgm:bulletEnabled val="1"/>
        </dgm:presLayoutVars>
      </dgm:prSet>
      <dgm:spPr/>
    </dgm:pt>
    <dgm:pt modelId="{51E5CC13-9A00-45F8-8528-193093138C91}" type="pres">
      <dgm:prSet presAssocID="{87A87E7B-3156-4C62-9E04-048563D0982A}" presName="spNode" presStyleCnt="0"/>
      <dgm:spPr/>
    </dgm:pt>
    <dgm:pt modelId="{971ACEBE-B113-4A46-AFBF-B3CCA7EB27E9}" type="pres">
      <dgm:prSet presAssocID="{C64C6F14-679B-49E5-9E6A-26BE089B6BA0}" presName="sibTrans" presStyleLbl="sibTrans1D1" presStyleIdx="1" presStyleCnt="5"/>
      <dgm:spPr/>
    </dgm:pt>
    <dgm:pt modelId="{FC24CAA4-0C72-4324-B9FC-D0FDA445071C}" type="pres">
      <dgm:prSet presAssocID="{CC3991D4-0476-426A-A00E-6C49AF2CE1DF}" presName="node" presStyleLbl="node1" presStyleIdx="2" presStyleCnt="5">
        <dgm:presLayoutVars>
          <dgm:bulletEnabled val="1"/>
        </dgm:presLayoutVars>
      </dgm:prSet>
      <dgm:spPr/>
    </dgm:pt>
    <dgm:pt modelId="{CD285B6F-C364-4BE1-9537-9EF9F9603CDF}" type="pres">
      <dgm:prSet presAssocID="{CC3991D4-0476-426A-A00E-6C49AF2CE1DF}" presName="spNode" presStyleCnt="0"/>
      <dgm:spPr/>
    </dgm:pt>
    <dgm:pt modelId="{B1A7EEBA-B0CC-4E07-980F-95E72501FE23}" type="pres">
      <dgm:prSet presAssocID="{F47AF219-352A-4D6F-B8A8-17C7BE24F76A}" presName="sibTrans" presStyleLbl="sibTrans1D1" presStyleIdx="2" presStyleCnt="5"/>
      <dgm:spPr/>
    </dgm:pt>
    <dgm:pt modelId="{9BE7A93D-6D91-4CC2-8404-BEF957F02F31}" type="pres">
      <dgm:prSet presAssocID="{C52647AB-B8E4-4C21-B67D-8A33516A9AD7}" presName="node" presStyleLbl="node1" presStyleIdx="3" presStyleCnt="5">
        <dgm:presLayoutVars>
          <dgm:bulletEnabled val="1"/>
        </dgm:presLayoutVars>
      </dgm:prSet>
      <dgm:spPr/>
    </dgm:pt>
    <dgm:pt modelId="{DBF54878-F0E3-4E98-8E0F-B5CB2088F7CD}" type="pres">
      <dgm:prSet presAssocID="{C52647AB-B8E4-4C21-B67D-8A33516A9AD7}" presName="spNode" presStyleCnt="0"/>
      <dgm:spPr/>
    </dgm:pt>
    <dgm:pt modelId="{D07D1551-5524-4316-ADB7-B9C3372A8E64}" type="pres">
      <dgm:prSet presAssocID="{C392AE67-7119-4EEA-91E0-691C1421CC67}" presName="sibTrans" presStyleLbl="sibTrans1D1" presStyleIdx="3" presStyleCnt="5"/>
      <dgm:spPr/>
    </dgm:pt>
    <dgm:pt modelId="{F13A3AB8-9A1C-4914-836C-687F67D963B1}" type="pres">
      <dgm:prSet presAssocID="{C2E8C809-A2D6-4616-B212-3498E3C7AC6F}" presName="node" presStyleLbl="node1" presStyleIdx="4" presStyleCnt="5">
        <dgm:presLayoutVars>
          <dgm:bulletEnabled val="1"/>
        </dgm:presLayoutVars>
      </dgm:prSet>
      <dgm:spPr/>
    </dgm:pt>
    <dgm:pt modelId="{D58942FD-779D-47DB-8DC0-FB5DA24F8434}" type="pres">
      <dgm:prSet presAssocID="{C2E8C809-A2D6-4616-B212-3498E3C7AC6F}" presName="spNode" presStyleCnt="0"/>
      <dgm:spPr/>
    </dgm:pt>
    <dgm:pt modelId="{B5E97492-D459-4977-BCAB-CAC6AAF4F7D0}" type="pres">
      <dgm:prSet presAssocID="{77545538-76DE-495C-B888-9F2368DC2A5F}" presName="sibTrans" presStyleLbl="sibTrans1D1" presStyleIdx="4" presStyleCnt="5"/>
      <dgm:spPr/>
    </dgm:pt>
  </dgm:ptLst>
  <dgm:cxnLst>
    <dgm:cxn modelId="{6C222206-D77A-4827-B1F6-29F7ECF1E507}" srcId="{1832EBC6-A3D1-4E31-B527-352D8B1A581E}" destId="{255255AB-F287-4EA5-A6CF-49AE2D94A8C5}" srcOrd="0" destOrd="0" parTransId="{A1EB1C37-DDCA-426A-A891-88E856E9D7C6}" sibTransId="{07BCBDBB-423A-40F8-9A31-C2F4DD8F0C1D}"/>
    <dgm:cxn modelId="{41EF290C-6214-4430-8D5D-521319CB8CC8}" type="presOf" srcId="{F47AF219-352A-4D6F-B8A8-17C7BE24F76A}" destId="{B1A7EEBA-B0CC-4E07-980F-95E72501FE23}" srcOrd="0" destOrd="0" presId="urn:microsoft.com/office/officeart/2005/8/layout/cycle6"/>
    <dgm:cxn modelId="{D62EF310-8B08-434F-B067-43A8BB78DF3E}" type="presOf" srcId="{77545538-76DE-495C-B888-9F2368DC2A5F}" destId="{B5E97492-D459-4977-BCAB-CAC6AAF4F7D0}" srcOrd="0" destOrd="0" presId="urn:microsoft.com/office/officeart/2005/8/layout/cycle6"/>
    <dgm:cxn modelId="{3E421718-6CB7-464C-AAA6-860C7A9C2734}" type="presOf" srcId="{87A87E7B-3156-4C62-9E04-048563D0982A}" destId="{E5AD889F-CA01-4B68-8D07-E42E74AD9B15}" srcOrd="0" destOrd="0" presId="urn:microsoft.com/office/officeart/2005/8/layout/cycle6"/>
    <dgm:cxn modelId="{82507F21-08DF-41AE-850D-A21B1554311E}" type="presOf" srcId="{C52647AB-B8E4-4C21-B67D-8A33516A9AD7}" destId="{9BE7A93D-6D91-4CC2-8404-BEF957F02F31}" srcOrd="0" destOrd="0" presId="urn:microsoft.com/office/officeart/2005/8/layout/cycle6"/>
    <dgm:cxn modelId="{7B80642F-8450-4C63-8AF7-DA671207BBEA}" type="presOf" srcId="{1832EBC6-A3D1-4E31-B527-352D8B1A581E}" destId="{8AA14D4B-EEE1-4487-A3E8-9C2E3BD404F5}" srcOrd="0" destOrd="0" presId="urn:microsoft.com/office/officeart/2005/8/layout/cycle6"/>
    <dgm:cxn modelId="{5A8CE762-31A6-4FA9-92A0-86B5DBD0ECE4}" srcId="{1832EBC6-A3D1-4E31-B527-352D8B1A581E}" destId="{87A87E7B-3156-4C62-9E04-048563D0982A}" srcOrd="1" destOrd="0" parTransId="{625E7C6E-D12C-4A11-8F8F-0D870F83B36E}" sibTransId="{C64C6F14-679B-49E5-9E6A-26BE089B6BA0}"/>
    <dgm:cxn modelId="{B2EF2772-22A3-4AE9-843E-5648B3533C50}" type="presOf" srcId="{C392AE67-7119-4EEA-91E0-691C1421CC67}" destId="{D07D1551-5524-4316-ADB7-B9C3372A8E64}" srcOrd="0" destOrd="0" presId="urn:microsoft.com/office/officeart/2005/8/layout/cycle6"/>
    <dgm:cxn modelId="{5EE7DB56-842F-42FE-8AB9-E9AD38BA1554}" type="presOf" srcId="{CC3991D4-0476-426A-A00E-6C49AF2CE1DF}" destId="{FC24CAA4-0C72-4324-B9FC-D0FDA445071C}" srcOrd="0" destOrd="0" presId="urn:microsoft.com/office/officeart/2005/8/layout/cycle6"/>
    <dgm:cxn modelId="{7FE0798E-4979-4D6B-A5E6-AAECCDB5EA94}" srcId="{1832EBC6-A3D1-4E31-B527-352D8B1A581E}" destId="{CC3991D4-0476-426A-A00E-6C49AF2CE1DF}" srcOrd="2" destOrd="0" parTransId="{5A4DD400-FCB2-494D-BAB9-4E5D7EAFB32E}" sibTransId="{F47AF219-352A-4D6F-B8A8-17C7BE24F76A}"/>
    <dgm:cxn modelId="{3758FF8F-FF43-466C-A4A0-76B3EDAB51F6}" srcId="{1832EBC6-A3D1-4E31-B527-352D8B1A581E}" destId="{C2E8C809-A2D6-4616-B212-3498E3C7AC6F}" srcOrd="4" destOrd="0" parTransId="{756F16E4-481E-4FC0-906A-CC774691E547}" sibTransId="{77545538-76DE-495C-B888-9F2368DC2A5F}"/>
    <dgm:cxn modelId="{6A700397-FB35-486E-AEA9-9F9FCABFD6CA}" type="presOf" srcId="{07BCBDBB-423A-40F8-9A31-C2F4DD8F0C1D}" destId="{CCCD0F2F-596D-4279-B2EF-0D99E04698EB}" srcOrd="0" destOrd="0" presId="urn:microsoft.com/office/officeart/2005/8/layout/cycle6"/>
    <dgm:cxn modelId="{C2CE9F9D-24D7-41F7-8473-968569225BCA}" srcId="{1832EBC6-A3D1-4E31-B527-352D8B1A581E}" destId="{C52647AB-B8E4-4C21-B67D-8A33516A9AD7}" srcOrd="3" destOrd="0" parTransId="{CA033A74-DE3A-47B4-BF24-0EFB0363C864}" sibTransId="{C392AE67-7119-4EEA-91E0-691C1421CC67}"/>
    <dgm:cxn modelId="{9DD54DB7-9B93-4D38-BED0-1008555370FD}" type="presOf" srcId="{C64C6F14-679B-49E5-9E6A-26BE089B6BA0}" destId="{971ACEBE-B113-4A46-AFBF-B3CCA7EB27E9}" srcOrd="0" destOrd="0" presId="urn:microsoft.com/office/officeart/2005/8/layout/cycle6"/>
    <dgm:cxn modelId="{C3A3BCC0-9546-47E6-B07C-7AB6A3268BF3}" type="presOf" srcId="{C2E8C809-A2D6-4616-B212-3498E3C7AC6F}" destId="{F13A3AB8-9A1C-4914-836C-687F67D963B1}" srcOrd="0" destOrd="0" presId="urn:microsoft.com/office/officeart/2005/8/layout/cycle6"/>
    <dgm:cxn modelId="{E387ABCB-0B38-48F6-A4F3-5C3C9F656E7C}" type="presOf" srcId="{255255AB-F287-4EA5-A6CF-49AE2D94A8C5}" destId="{B3CD2C4E-DDD4-4CF4-B8E4-E99F3D662712}" srcOrd="0" destOrd="0" presId="urn:microsoft.com/office/officeart/2005/8/layout/cycle6"/>
    <dgm:cxn modelId="{2BEC1705-B7ED-4893-9536-A5E4BDF1125D}" type="presParOf" srcId="{8AA14D4B-EEE1-4487-A3E8-9C2E3BD404F5}" destId="{B3CD2C4E-DDD4-4CF4-B8E4-E99F3D662712}" srcOrd="0" destOrd="0" presId="urn:microsoft.com/office/officeart/2005/8/layout/cycle6"/>
    <dgm:cxn modelId="{7A920404-7D83-4890-9B34-85B504D6F2AF}" type="presParOf" srcId="{8AA14D4B-EEE1-4487-A3E8-9C2E3BD404F5}" destId="{3E99A984-A3CE-4395-8995-2D72E221E5EE}" srcOrd="1" destOrd="0" presId="urn:microsoft.com/office/officeart/2005/8/layout/cycle6"/>
    <dgm:cxn modelId="{F03180C8-8190-4721-8B80-E733ADB9F675}" type="presParOf" srcId="{8AA14D4B-EEE1-4487-A3E8-9C2E3BD404F5}" destId="{CCCD0F2F-596D-4279-B2EF-0D99E04698EB}" srcOrd="2" destOrd="0" presId="urn:microsoft.com/office/officeart/2005/8/layout/cycle6"/>
    <dgm:cxn modelId="{AD05A106-0986-4684-A279-A30FBE104E64}" type="presParOf" srcId="{8AA14D4B-EEE1-4487-A3E8-9C2E3BD404F5}" destId="{E5AD889F-CA01-4B68-8D07-E42E74AD9B15}" srcOrd="3" destOrd="0" presId="urn:microsoft.com/office/officeart/2005/8/layout/cycle6"/>
    <dgm:cxn modelId="{9DCA0CB4-ACAC-473B-BBB3-BA4D86D362F4}" type="presParOf" srcId="{8AA14D4B-EEE1-4487-A3E8-9C2E3BD404F5}" destId="{51E5CC13-9A00-45F8-8528-193093138C91}" srcOrd="4" destOrd="0" presId="urn:microsoft.com/office/officeart/2005/8/layout/cycle6"/>
    <dgm:cxn modelId="{6C62B1EC-B7EE-4542-95CC-DFA703669BE1}" type="presParOf" srcId="{8AA14D4B-EEE1-4487-A3E8-9C2E3BD404F5}" destId="{971ACEBE-B113-4A46-AFBF-B3CCA7EB27E9}" srcOrd="5" destOrd="0" presId="urn:microsoft.com/office/officeart/2005/8/layout/cycle6"/>
    <dgm:cxn modelId="{22DA0185-AE24-4345-B802-EB202938549B}" type="presParOf" srcId="{8AA14D4B-EEE1-4487-A3E8-9C2E3BD404F5}" destId="{FC24CAA4-0C72-4324-B9FC-D0FDA445071C}" srcOrd="6" destOrd="0" presId="urn:microsoft.com/office/officeart/2005/8/layout/cycle6"/>
    <dgm:cxn modelId="{13F28CFB-4BDA-44A4-9334-EC76AE6D1FB6}" type="presParOf" srcId="{8AA14D4B-EEE1-4487-A3E8-9C2E3BD404F5}" destId="{CD285B6F-C364-4BE1-9537-9EF9F9603CDF}" srcOrd="7" destOrd="0" presId="urn:microsoft.com/office/officeart/2005/8/layout/cycle6"/>
    <dgm:cxn modelId="{A5F97AE3-F05C-4188-83C3-BCF1525DCA50}" type="presParOf" srcId="{8AA14D4B-EEE1-4487-A3E8-9C2E3BD404F5}" destId="{B1A7EEBA-B0CC-4E07-980F-95E72501FE23}" srcOrd="8" destOrd="0" presId="urn:microsoft.com/office/officeart/2005/8/layout/cycle6"/>
    <dgm:cxn modelId="{3B2AEA8E-3D4B-48A2-A8AD-CD448B938691}" type="presParOf" srcId="{8AA14D4B-EEE1-4487-A3E8-9C2E3BD404F5}" destId="{9BE7A93D-6D91-4CC2-8404-BEF957F02F31}" srcOrd="9" destOrd="0" presId="urn:microsoft.com/office/officeart/2005/8/layout/cycle6"/>
    <dgm:cxn modelId="{078B9B8E-7745-4CAA-B03A-E4DA8FB31A95}" type="presParOf" srcId="{8AA14D4B-EEE1-4487-A3E8-9C2E3BD404F5}" destId="{DBF54878-F0E3-4E98-8E0F-B5CB2088F7CD}" srcOrd="10" destOrd="0" presId="urn:microsoft.com/office/officeart/2005/8/layout/cycle6"/>
    <dgm:cxn modelId="{84C820ED-86A3-4FD1-8AC0-B13C6D7714E9}" type="presParOf" srcId="{8AA14D4B-EEE1-4487-A3E8-9C2E3BD404F5}" destId="{D07D1551-5524-4316-ADB7-B9C3372A8E64}" srcOrd="11" destOrd="0" presId="urn:microsoft.com/office/officeart/2005/8/layout/cycle6"/>
    <dgm:cxn modelId="{95997BEA-0271-4F6F-89D7-D80E98070463}" type="presParOf" srcId="{8AA14D4B-EEE1-4487-A3E8-9C2E3BD404F5}" destId="{F13A3AB8-9A1C-4914-836C-687F67D963B1}" srcOrd="12" destOrd="0" presId="urn:microsoft.com/office/officeart/2005/8/layout/cycle6"/>
    <dgm:cxn modelId="{4D123736-84E9-4EBE-B91D-98C3A63C90E0}" type="presParOf" srcId="{8AA14D4B-EEE1-4487-A3E8-9C2E3BD404F5}" destId="{D58942FD-779D-47DB-8DC0-FB5DA24F8434}" srcOrd="13" destOrd="0" presId="urn:microsoft.com/office/officeart/2005/8/layout/cycle6"/>
    <dgm:cxn modelId="{3CB37A1F-4F4D-4DF1-B7AB-53498213A66A}" type="presParOf" srcId="{8AA14D4B-EEE1-4487-A3E8-9C2E3BD404F5}" destId="{B5E97492-D459-4977-BCAB-CAC6AAF4F7D0}"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0365B04-406A-4CDB-B494-349F919E8ECE}"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es-CO"/>
        </a:p>
      </dgm:t>
    </dgm:pt>
    <dgm:pt modelId="{303AA565-A942-4DC9-9E0D-272AF23CA50D}">
      <dgm:prSet/>
      <dgm:spPr/>
      <dgm:t>
        <a:bodyPr/>
        <a:lstStyle/>
        <a:p>
          <a:r>
            <a:rPr lang="es-VE" i="1" dirty="0"/>
            <a:t>“Disponibilidad: Comprende la posibilidad de alimentarse directamente de lo que produce la tierra u otros recursos naturales, o a través de un sistema eficaz de distribución, procesamiento y comercialización que permita trasladar los alimentos desde el lugar de producción hasta donde sea necesario, según la demanda.</a:t>
          </a:r>
          <a:endParaRPr lang="es-CO" dirty="0"/>
        </a:p>
      </dgm:t>
    </dgm:pt>
    <dgm:pt modelId="{20A4D352-3513-43F0-AF0B-4C62D6F72BB1}" type="parTrans" cxnId="{2692093C-6974-414B-8803-93494F8B241B}">
      <dgm:prSet/>
      <dgm:spPr/>
      <dgm:t>
        <a:bodyPr/>
        <a:lstStyle/>
        <a:p>
          <a:endParaRPr lang="es-CO"/>
        </a:p>
      </dgm:t>
    </dgm:pt>
    <dgm:pt modelId="{C7DD249F-EB7C-48E4-B029-458D654E9AD7}" type="sibTrans" cxnId="{2692093C-6974-414B-8803-93494F8B241B}">
      <dgm:prSet/>
      <dgm:spPr/>
      <dgm:t>
        <a:bodyPr/>
        <a:lstStyle/>
        <a:p>
          <a:endParaRPr lang="es-CO"/>
        </a:p>
      </dgm:t>
    </dgm:pt>
    <dgm:pt modelId="{71EFB762-4495-47DD-99B8-56CACB71A059}">
      <dgm:prSet/>
      <dgm:spPr/>
      <dgm:t>
        <a:bodyPr/>
        <a:lstStyle/>
        <a:p>
          <a:r>
            <a:rPr lang="es-VE" i="1" dirty="0"/>
            <a:t>Estabilidad: Es necesario contar con una estabilidad en la oferta de alimentos; la disponibilidad de alimentos debe ser estable en el tiempo en cada lugar.</a:t>
          </a:r>
          <a:endParaRPr lang="es-CO" dirty="0"/>
        </a:p>
      </dgm:t>
    </dgm:pt>
    <dgm:pt modelId="{45F28281-CFFB-430D-AB05-CF9E813597F4}" type="parTrans" cxnId="{E7E21E98-57A7-4CAD-ADAF-4D1513259B5B}">
      <dgm:prSet/>
      <dgm:spPr/>
      <dgm:t>
        <a:bodyPr/>
        <a:lstStyle/>
        <a:p>
          <a:endParaRPr lang="es-CO"/>
        </a:p>
      </dgm:t>
    </dgm:pt>
    <dgm:pt modelId="{6CFAE7A6-32BA-455D-8D4C-64A98C59B35A}" type="sibTrans" cxnId="{E7E21E98-57A7-4CAD-ADAF-4D1513259B5B}">
      <dgm:prSet/>
      <dgm:spPr/>
      <dgm:t>
        <a:bodyPr/>
        <a:lstStyle/>
        <a:p>
          <a:endParaRPr lang="es-CO"/>
        </a:p>
      </dgm:t>
    </dgm:pt>
    <dgm:pt modelId="{58A99F20-7E59-48EF-9C66-FA43881451A3}">
      <dgm:prSet/>
      <dgm:spPr/>
      <dgm:t>
        <a:bodyPr/>
        <a:lstStyle/>
        <a:p>
          <a:r>
            <a:rPr lang="es-VE" i="1" dirty="0"/>
            <a:t>Accesibilidad: Todas las personas deben tener acceso, tanto en términos económicos como físicos, a alimentos suficientes y adecuados. Implica que los costos asociados con la adquisición de los alimentos necesarios para un régimen alimenticio adecuado deben estar a un nivel tal que no pongan en peligro la provisión y satisfacción de otras necesidades básicas.</a:t>
          </a:r>
          <a:endParaRPr lang="es-CO" dirty="0"/>
        </a:p>
      </dgm:t>
    </dgm:pt>
    <dgm:pt modelId="{37166652-D2BF-4170-8B49-E53CC16A89FA}" type="parTrans" cxnId="{DEBC858D-118D-4ACC-A323-4E7C270C6654}">
      <dgm:prSet/>
      <dgm:spPr/>
      <dgm:t>
        <a:bodyPr/>
        <a:lstStyle/>
        <a:p>
          <a:endParaRPr lang="es-CO"/>
        </a:p>
      </dgm:t>
    </dgm:pt>
    <dgm:pt modelId="{408FA686-CE21-4691-92F8-1457421055B8}" type="sibTrans" cxnId="{DEBC858D-118D-4ACC-A323-4E7C270C6654}">
      <dgm:prSet/>
      <dgm:spPr/>
      <dgm:t>
        <a:bodyPr/>
        <a:lstStyle/>
        <a:p>
          <a:endParaRPr lang="es-CO"/>
        </a:p>
      </dgm:t>
    </dgm:pt>
    <dgm:pt modelId="{37FF3BA2-941A-4D77-8A42-A018B0241D68}">
      <dgm:prSet/>
      <dgm:spPr/>
      <dgm:t>
        <a:bodyPr/>
        <a:lstStyle/>
        <a:p>
          <a:r>
            <a:rPr lang="es-VE" i="1" dirty="0"/>
            <a:t>Sostenibilidad: La gestión de los recursos naturales debe hacerse de forma que se garantice la disponibilidad de alimentos suficientes no sólo para las generaciones presentes sino también para las futuras.</a:t>
          </a:r>
          <a:endParaRPr lang="es-CO" dirty="0"/>
        </a:p>
      </dgm:t>
    </dgm:pt>
    <dgm:pt modelId="{7AB5162F-94C5-4A26-A945-790FDAC8A391}" type="parTrans" cxnId="{45F8B397-59C8-4DC5-B46E-E0490FBBEA67}">
      <dgm:prSet/>
      <dgm:spPr/>
      <dgm:t>
        <a:bodyPr/>
        <a:lstStyle/>
        <a:p>
          <a:endParaRPr lang="es-CO"/>
        </a:p>
      </dgm:t>
    </dgm:pt>
    <dgm:pt modelId="{333ADDE3-FE16-459C-9DF0-C0DC6DAA9613}" type="sibTrans" cxnId="{45F8B397-59C8-4DC5-B46E-E0490FBBEA67}">
      <dgm:prSet/>
      <dgm:spPr/>
      <dgm:t>
        <a:bodyPr/>
        <a:lstStyle/>
        <a:p>
          <a:endParaRPr lang="es-CO"/>
        </a:p>
      </dgm:t>
    </dgm:pt>
    <dgm:pt modelId="{4045B0B5-A4A2-4310-966A-A1E8AD9B3792}">
      <dgm:prSet/>
      <dgm:spPr/>
      <dgm:t>
        <a:bodyPr/>
        <a:lstStyle/>
        <a:p>
          <a:r>
            <a:rPr lang="es-VE" i="1" dirty="0"/>
            <a:t>Adecuación: La alimentación disponible debe ser suficiente y nutritiva para satisfacer las necesidades alimentarias de las personas, sin sustancias nocivas, y aceptable para la cultura del grupo humano al que pertenece cada persona.”</a:t>
          </a:r>
          <a:r>
            <a:rPr lang="es-VE" dirty="0"/>
            <a:t> </a:t>
          </a:r>
          <a:r>
            <a:rPr lang="es-VE" u="sng" dirty="0">
              <a:hlinkClick xmlns:r="http://schemas.openxmlformats.org/officeDocument/2006/relationships" r:id="rId1"/>
            </a:rPr>
            <a:t>(FAO, 2013)</a:t>
          </a:r>
          <a:endParaRPr lang="es-CO" dirty="0"/>
        </a:p>
      </dgm:t>
    </dgm:pt>
    <dgm:pt modelId="{1F226266-58F8-457B-8747-3AAB740FAE2F}" type="parTrans" cxnId="{C07CCB74-6743-4488-ABD1-7D33A69E2ACE}">
      <dgm:prSet/>
      <dgm:spPr/>
      <dgm:t>
        <a:bodyPr/>
        <a:lstStyle/>
        <a:p>
          <a:endParaRPr lang="es-CO"/>
        </a:p>
      </dgm:t>
    </dgm:pt>
    <dgm:pt modelId="{09C22620-E920-4BB7-AB18-1B8D6F529182}" type="sibTrans" cxnId="{C07CCB74-6743-4488-ABD1-7D33A69E2ACE}">
      <dgm:prSet/>
      <dgm:spPr/>
      <dgm:t>
        <a:bodyPr/>
        <a:lstStyle/>
        <a:p>
          <a:endParaRPr lang="es-CO"/>
        </a:p>
      </dgm:t>
    </dgm:pt>
    <dgm:pt modelId="{7097D710-96A6-4A9E-B3C0-4C4EF8455B7A}" type="pres">
      <dgm:prSet presAssocID="{F0365B04-406A-4CDB-B494-349F919E8ECE}" presName="linear" presStyleCnt="0">
        <dgm:presLayoutVars>
          <dgm:animLvl val="lvl"/>
          <dgm:resizeHandles val="exact"/>
        </dgm:presLayoutVars>
      </dgm:prSet>
      <dgm:spPr/>
    </dgm:pt>
    <dgm:pt modelId="{BD9420DF-4A45-4923-942E-5559B9CD58DC}" type="pres">
      <dgm:prSet presAssocID="{303AA565-A942-4DC9-9E0D-272AF23CA50D}" presName="parentText" presStyleLbl="node1" presStyleIdx="0" presStyleCnt="5">
        <dgm:presLayoutVars>
          <dgm:chMax val="0"/>
          <dgm:bulletEnabled val="1"/>
        </dgm:presLayoutVars>
      </dgm:prSet>
      <dgm:spPr/>
    </dgm:pt>
    <dgm:pt modelId="{054B2FFA-42A3-442C-BF06-160753808F42}" type="pres">
      <dgm:prSet presAssocID="{C7DD249F-EB7C-48E4-B029-458D654E9AD7}" presName="spacer" presStyleCnt="0"/>
      <dgm:spPr/>
    </dgm:pt>
    <dgm:pt modelId="{08DE3BB3-8818-4FEB-9BD7-41BD360EC565}" type="pres">
      <dgm:prSet presAssocID="{71EFB762-4495-47DD-99B8-56CACB71A059}" presName="parentText" presStyleLbl="node1" presStyleIdx="1" presStyleCnt="5">
        <dgm:presLayoutVars>
          <dgm:chMax val="0"/>
          <dgm:bulletEnabled val="1"/>
        </dgm:presLayoutVars>
      </dgm:prSet>
      <dgm:spPr/>
    </dgm:pt>
    <dgm:pt modelId="{B6DC8F8F-0DAE-4137-9D46-D4BBCB628071}" type="pres">
      <dgm:prSet presAssocID="{6CFAE7A6-32BA-455D-8D4C-64A98C59B35A}" presName="spacer" presStyleCnt="0"/>
      <dgm:spPr/>
    </dgm:pt>
    <dgm:pt modelId="{B0364419-9F41-4581-9C2B-C08E7AC2F27C}" type="pres">
      <dgm:prSet presAssocID="{58A99F20-7E59-48EF-9C66-FA43881451A3}" presName="parentText" presStyleLbl="node1" presStyleIdx="2" presStyleCnt="5">
        <dgm:presLayoutVars>
          <dgm:chMax val="0"/>
          <dgm:bulletEnabled val="1"/>
        </dgm:presLayoutVars>
      </dgm:prSet>
      <dgm:spPr/>
    </dgm:pt>
    <dgm:pt modelId="{BC59AC9A-181A-4F20-A2D9-14D7EE4770F6}" type="pres">
      <dgm:prSet presAssocID="{408FA686-CE21-4691-92F8-1457421055B8}" presName="spacer" presStyleCnt="0"/>
      <dgm:spPr/>
    </dgm:pt>
    <dgm:pt modelId="{2B54AC65-92E8-4FB6-8980-507A407E4443}" type="pres">
      <dgm:prSet presAssocID="{37FF3BA2-941A-4D77-8A42-A018B0241D68}" presName="parentText" presStyleLbl="node1" presStyleIdx="3" presStyleCnt="5">
        <dgm:presLayoutVars>
          <dgm:chMax val="0"/>
          <dgm:bulletEnabled val="1"/>
        </dgm:presLayoutVars>
      </dgm:prSet>
      <dgm:spPr/>
    </dgm:pt>
    <dgm:pt modelId="{4613364E-EADF-4F66-96BF-A55B1FD03411}" type="pres">
      <dgm:prSet presAssocID="{333ADDE3-FE16-459C-9DF0-C0DC6DAA9613}" presName="spacer" presStyleCnt="0"/>
      <dgm:spPr/>
    </dgm:pt>
    <dgm:pt modelId="{795F4544-522D-4CB2-854B-255D7E2EAACE}" type="pres">
      <dgm:prSet presAssocID="{4045B0B5-A4A2-4310-966A-A1E8AD9B3792}" presName="parentText" presStyleLbl="node1" presStyleIdx="4" presStyleCnt="5">
        <dgm:presLayoutVars>
          <dgm:chMax val="0"/>
          <dgm:bulletEnabled val="1"/>
        </dgm:presLayoutVars>
      </dgm:prSet>
      <dgm:spPr/>
    </dgm:pt>
  </dgm:ptLst>
  <dgm:cxnLst>
    <dgm:cxn modelId="{88D9B827-6305-4457-8E32-026909E5BF77}" type="presOf" srcId="{F0365B04-406A-4CDB-B494-349F919E8ECE}" destId="{7097D710-96A6-4A9E-B3C0-4C4EF8455B7A}" srcOrd="0" destOrd="0" presId="urn:microsoft.com/office/officeart/2005/8/layout/vList2"/>
    <dgm:cxn modelId="{86278E2B-00D5-4DE9-83AA-62E648923B4E}" type="presOf" srcId="{71EFB762-4495-47DD-99B8-56CACB71A059}" destId="{08DE3BB3-8818-4FEB-9BD7-41BD360EC565}" srcOrd="0" destOrd="0" presId="urn:microsoft.com/office/officeart/2005/8/layout/vList2"/>
    <dgm:cxn modelId="{2692093C-6974-414B-8803-93494F8B241B}" srcId="{F0365B04-406A-4CDB-B494-349F919E8ECE}" destId="{303AA565-A942-4DC9-9E0D-272AF23CA50D}" srcOrd="0" destOrd="0" parTransId="{20A4D352-3513-43F0-AF0B-4C62D6F72BB1}" sibTransId="{C7DD249F-EB7C-48E4-B029-458D654E9AD7}"/>
    <dgm:cxn modelId="{F17BBA70-9C6D-4D52-800A-04F106BD0B64}" type="presOf" srcId="{4045B0B5-A4A2-4310-966A-A1E8AD9B3792}" destId="{795F4544-522D-4CB2-854B-255D7E2EAACE}" srcOrd="0" destOrd="0" presId="urn:microsoft.com/office/officeart/2005/8/layout/vList2"/>
    <dgm:cxn modelId="{C07CCB74-6743-4488-ABD1-7D33A69E2ACE}" srcId="{F0365B04-406A-4CDB-B494-349F919E8ECE}" destId="{4045B0B5-A4A2-4310-966A-A1E8AD9B3792}" srcOrd="4" destOrd="0" parTransId="{1F226266-58F8-457B-8747-3AAB740FAE2F}" sibTransId="{09C22620-E920-4BB7-AB18-1B8D6F529182}"/>
    <dgm:cxn modelId="{AEA9AB8A-775E-427A-AEA7-312AEDEF033F}" type="presOf" srcId="{37FF3BA2-941A-4D77-8A42-A018B0241D68}" destId="{2B54AC65-92E8-4FB6-8980-507A407E4443}" srcOrd="0" destOrd="0" presId="urn:microsoft.com/office/officeart/2005/8/layout/vList2"/>
    <dgm:cxn modelId="{DEBC858D-118D-4ACC-A323-4E7C270C6654}" srcId="{F0365B04-406A-4CDB-B494-349F919E8ECE}" destId="{58A99F20-7E59-48EF-9C66-FA43881451A3}" srcOrd="2" destOrd="0" parTransId="{37166652-D2BF-4170-8B49-E53CC16A89FA}" sibTransId="{408FA686-CE21-4691-92F8-1457421055B8}"/>
    <dgm:cxn modelId="{45F8B397-59C8-4DC5-B46E-E0490FBBEA67}" srcId="{F0365B04-406A-4CDB-B494-349F919E8ECE}" destId="{37FF3BA2-941A-4D77-8A42-A018B0241D68}" srcOrd="3" destOrd="0" parTransId="{7AB5162F-94C5-4A26-A945-790FDAC8A391}" sibTransId="{333ADDE3-FE16-459C-9DF0-C0DC6DAA9613}"/>
    <dgm:cxn modelId="{E7E21E98-57A7-4CAD-ADAF-4D1513259B5B}" srcId="{F0365B04-406A-4CDB-B494-349F919E8ECE}" destId="{71EFB762-4495-47DD-99B8-56CACB71A059}" srcOrd="1" destOrd="0" parTransId="{45F28281-CFFB-430D-AB05-CF9E813597F4}" sibTransId="{6CFAE7A6-32BA-455D-8D4C-64A98C59B35A}"/>
    <dgm:cxn modelId="{ACDB59A6-6284-45E4-9915-1F5E8C70B3EE}" type="presOf" srcId="{303AA565-A942-4DC9-9E0D-272AF23CA50D}" destId="{BD9420DF-4A45-4923-942E-5559B9CD58DC}" srcOrd="0" destOrd="0" presId="urn:microsoft.com/office/officeart/2005/8/layout/vList2"/>
    <dgm:cxn modelId="{42FA22BE-0B5A-4E59-9FAB-F9BC06ABB508}" type="presOf" srcId="{58A99F20-7E59-48EF-9C66-FA43881451A3}" destId="{B0364419-9F41-4581-9C2B-C08E7AC2F27C}" srcOrd="0" destOrd="0" presId="urn:microsoft.com/office/officeart/2005/8/layout/vList2"/>
    <dgm:cxn modelId="{36990BA3-5856-4A44-9C63-BC8E08B9F545}" type="presParOf" srcId="{7097D710-96A6-4A9E-B3C0-4C4EF8455B7A}" destId="{BD9420DF-4A45-4923-942E-5559B9CD58DC}" srcOrd="0" destOrd="0" presId="urn:microsoft.com/office/officeart/2005/8/layout/vList2"/>
    <dgm:cxn modelId="{AB456FDA-0CB5-4895-9CEE-EA79EDB437FD}" type="presParOf" srcId="{7097D710-96A6-4A9E-B3C0-4C4EF8455B7A}" destId="{054B2FFA-42A3-442C-BF06-160753808F42}" srcOrd="1" destOrd="0" presId="urn:microsoft.com/office/officeart/2005/8/layout/vList2"/>
    <dgm:cxn modelId="{92CB6992-1958-4B39-8415-5086225657AF}" type="presParOf" srcId="{7097D710-96A6-4A9E-B3C0-4C4EF8455B7A}" destId="{08DE3BB3-8818-4FEB-9BD7-41BD360EC565}" srcOrd="2" destOrd="0" presId="urn:microsoft.com/office/officeart/2005/8/layout/vList2"/>
    <dgm:cxn modelId="{29A40DC1-8724-4F8F-915B-2222D0658097}" type="presParOf" srcId="{7097D710-96A6-4A9E-B3C0-4C4EF8455B7A}" destId="{B6DC8F8F-0DAE-4137-9D46-D4BBCB628071}" srcOrd="3" destOrd="0" presId="urn:microsoft.com/office/officeart/2005/8/layout/vList2"/>
    <dgm:cxn modelId="{E590B1DF-549C-4649-958E-1E8D83BAD8A3}" type="presParOf" srcId="{7097D710-96A6-4A9E-B3C0-4C4EF8455B7A}" destId="{B0364419-9F41-4581-9C2B-C08E7AC2F27C}" srcOrd="4" destOrd="0" presId="urn:microsoft.com/office/officeart/2005/8/layout/vList2"/>
    <dgm:cxn modelId="{77086629-B64B-4884-A41D-3D26C170542A}" type="presParOf" srcId="{7097D710-96A6-4A9E-B3C0-4C4EF8455B7A}" destId="{BC59AC9A-181A-4F20-A2D9-14D7EE4770F6}" srcOrd="5" destOrd="0" presId="urn:microsoft.com/office/officeart/2005/8/layout/vList2"/>
    <dgm:cxn modelId="{FB7ECF8C-FF73-40C3-A589-0CF2E3DF49F5}" type="presParOf" srcId="{7097D710-96A6-4A9E-B3C0-4C4EF8455B7A}" destId="{2B54AC65-92E8-4FB6-8980-507A407E4443}" srcOrd="6" destOrd="0" presId="urn:microsoft.com/office/officeart/2005/8/layout/vList2"/>
    <dgm:cxn modelId="{71B0F811-F2F6-4366-B396-72592388AE69}" type="presParOf" srcId="{7097D710-96A6-4A9E-B3C0-4C4EF8455B7A}" destId="{4613364E-EADF-4F66-96BF-A55B1FD03411}" srcOrd="7" destOrd="0" presId="urn:microsoft.com/office/officeart/2005/8/layout/vList2"/>
    <dgm:cxn modelId="{452BD8D0-9D40-4870-A88F-FA77CBBC35CF}" type="presParOf" srcId="{7097D710-96A6-4A9E-B3C0-4C4EF8455B7A}" destId="{795F4544-522D-4CB2-854B-255D7E2EAACE}"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D2ABC0C-B930-4660-BB8A-F2039B34CB5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C5E0BF5C-BFE3-4F11-8227-7BAC79931D51}">
      <dgm:prSet custT="1"/>
      <dgm:spPr/>
      <dgm:t>
        <a:bodyPr/>
        <a:lstStyle/>
        <a:p>
          <a:r>
            <a:rPr lang="es-VE" sz="2000" dirty="0"/>
            <a:t>¿Existe una vinculación determinante entre las expresiones de violencia alimentaria en Venezuela y la vulneración del derecho a la alimentación de la población o de grupos de población?</a:t>
          </a:r>
          <a:endParaRPr lang="es-CO" sz="2000" dirty="0"/>
        </a:p>
      </dgm:t>
    </dgm:pt>
    <dgm:pt modelId="{73B756E2-B6DD-4311-A256-ABA1453CE410}" type="parTrans" cxnId="{62D6CC8A-E8D7-4552-8FAF-9628A80FC2C4}">
      <dgm:prSet/>
      <dgm:spPr/>
      <dgm:t>
        <a:bodyPr/>
        <a:lstStyle/>
        <a:p>
          <a:endParaRPr lang="es-CO" sz="2000"/>
        </a:p>
      </dgm:t>
    </dgm:pt>
    <dgm:pt modelId="{2733612D-1C64-4840-9354-40C6185AC43C}" type="sibTrans" cxnId="{62D6CC8A-E8D7-4552-8FAF-9628A80FC2C4}">
      <dgm:prSet/>
      <dgm:spPr/>
      <dgm:t>
        <a:bodyPr/>
        <a:lstStyle/>
        <a:p>
          <a:endParaRPr lang="es-CO" sz="2000"/>
        </a:p>
      </dgm:t>
    </dgm:pt>
    <dgm:pt modelId="{3DB99D08-1C14-4F87-92F9-50C427B8ED9D}">
      <dgm:prSet custT="1"/>
      <dgm:spPr/>
      <dgm:t>
        <a:bodyPr/>
        <a:lstStyle/>
        <a:p>
          <a:r>
            <a:rPr lang="es-VE" sz="2000" dirty="0"/>
            <a:t>¿En la vulneración del derecho a la alimentación existe responsabilidad del Estado venezolano? </a:t>
          </a:r>
          <a:endParaRPr lang="es-CO" sz="2000" dirty="0"/>
        </a:p>
      </dgm:t>
    </dgm:pt>
    <dgm:pt modelId="{04B06961-2E0F-45A4-8E2F-97CDB75CCF1A}" type="parTrans" cxnId="{A49A9BBD-6A6F-4B55-8502-59B13A0F2ABD}">
      <dgm:prSet/>
      <dgm:spPr/>
      <dgm:t>
        <a:bodyPr/>
        <a:lstStyle/>
        <a:p>
          <a:endParaRPr lang="es-CO" sz="2000"/>
        </a:p>
      </dgm:t>
    </dgm:pt>
    <dgm:pt modelId="{ACEBE0EA-EB00-4A8F-ACDF-7200C628790F}" type="sibTrans" cxnId="{A49A9BBD-6A6F-4B55-8502-59B13A0F2ABD}">
      <dgm:prSet/>
      <dgm:spPr/>
      <dgm:t>
        <a:bodyPr/>
        <a:lstStyle/>
        <a:p>
          <a:endParaRPr lang="es-CO" sz="2000"/>
        </a:p>
      </dgm:t>
    </dgm:pt>
    <dgm:pt modelId="{D9FE2AD5-E29F-4C09-9036-F40326F61594}">
      <dgm:prSet custT="1"/>
      <dgm:spPr/>
      <dgm:t>
        <a:bodyPr/>
        <a:lstStyle/>
        <a:p>
          <a:r>
            <a:rPr lang="es-VE" sz="2000" dirty="0"/>
            <a:t>¿Cuánto de la responsabilidad del Estado se extiende a los funcionarios? </a:t>
          </a:r>
          <a:endParaRPr lang="es-CO" sz="2000" dirty="0"/>
        </a:p>
      </dgm:t>
    </dgm:pt>
    <dgm:pt modelId="{0F70137C-FD56-4E74-A8E0-D6174D8AE22F}" type="parTrans" cxnId="{0710D6EB-73F5-4D69-B09C-990D3D1BBBB5}">
      <dgm:prSet/>
      <dgm:spPr/>
      <dgm:t>
        <a:bodyPr/>
        <a:lstStyle/>
        <a:p>
          <a:endParaRPr lang="es-CO" sz="2000"/>
        </a:p>
      </dgm:t>
    </dgm:pt>
    <dgm:pt modelId="{4858D168-9973-4A3F-A6D3-EEA97A82DE86}" type="sibTrans" cxnId="{0710D6EB-73F5-4D69-B09C-990D3D1BBBB5}">
      <dgm:prSet/>
      <dgm:spPr/>
      <dgm:t>
        <a:bodyPr/>
        <a:lstStyle/>
        <a:p>
          <a:endParaRPr lang="es-CO" sz="2000"/>
        </a:p>
      </dgm:t>
    </dgm:pt>
    <dgm:pt modelId="{E8B93085-0B51-4C7C-A1D2-79F08A0FE1D5}">
      <dgm:prSet custT="1"/>
      <dgm:spPr/>
      <dgm:t>
        <a:bodyPr/>
        <a:lstStyle/>
        <a:p>
          <a:r>
            <a:rPr lang="es-VE" sz="2000" dirty="0"/>
            <a:t>¿Cuáles son los elementos definitorios de la responsabilidad del Estado por incumplimiento del derecho a la alimentación?</a:t>
          </a:r>
          <a:endParaRPr lang="es-CO" sz="2000" dirty="0"/>
        </a:p>
      </dgm:t>
    </dgm:pt>
    <dgm:pt modelId="{F7B27838-7511-48BA-8E29-859BB466F088}" type="parTrans" cxnId="{814AE4EC-400B-4B3F-9138-0FAD3F9E6985}">
      <dgm:prSet/>
      <dgm:spPr/>
      <dgm:t>
        <a:bodyPr/>
        <a:lstStyle/>
        <a:p>
          <a:endParaRPr lang="es-CO" sz="2000"/>
        </a:p>
      </dgm:t>
    </dgm:pt>
    <dgm:pt modelId="{18FBC63D-DE9E-4A0B-A1C2-50ACB5BEA89D}" type="sibTrans" cxnId="{814AE4EC-400B-4B3F-9138-0FAD3F9E6985}">
      <dgm:prSet/>
      <dgm:spPr/>
      <dgm:t>
        <a:bodyPr/>
        <a:lstStyle/>
        <a:p>
          <a:endParaRPr lang="es-CO" sz="2000"/>
        </a:p>
      </dgm:t>
    </dgm:pt>
    <dgm:pt modelId="{9BAFA0C1-A463-4343-8D44-1CC2C44EEBFC}">
      <dgm:prSet custT="1"/>
      <dgm:spPr/>
      <dgm:t>
        <a:bodyPr/>
        <a:lstStyle/>
        <a:p>
          <a:r>
            <a:rPr lang="es-VE" sz="2000"/>
            <a:t>¿Existe responsabilidad objetiva del Estado venezolano por la vulneración del derecho a la alimentación de la población? </a:t>
          </a:r>
          <a:endParaRPr lang="es-CO" sz="2000"/>
        </a:p>
      </dgm:t>
    </dgm:pt>
    <dgm:pt modelId="{B2A6CBF0-036D-4326-B3C7-92B6713F104D}" type="parTrans" cxnId="{FA93B63E-840F-47B2-BFF5-357DA2F50A16}">
      <dgm:prSet/>
      <dgm:spPr/>
      <dgm:t>
        <a:bodyPr/>
        <a:lstStyle/>
        <a:p>
          <a:endParaRPr lang="es-CO" sz="2000"/>
        </a:p>
      </dgm:t>
    </dgm:pt>
    <dgm:pt modelId="{318712A2-D36B-4F38-8362-098EB3414777}" type="sibTrans" cxnId="{FA93B63E-840F-47B2-BFF5-357DA2F50A16}">
      <dgm:prSet/>
      <dgm:spPr/>
      <dgm:t>
        <a:bodyPr/>
        <a:lstStyle/>
        <a:p>
          <a:endParaRPr lang="es-CO" sz="2000"/>
        </a:p>
      </dgm:t>
    </dgm:pt>
    <dgm:pt modelId="{23472B8A-46E2-479E-B561-46EBA88DBB3E}" type="pres">
      <dgm:prSet presAssocID="{BD2ABC0C-B930-4660-BB8A-F2039B34CB57}" presName="linear" presStyleCnt="0">
        <dgm:presLayoutVars>
          <dgm:animLvl val="lvl"/>
          <dgm:resizeHandles val="exact"/>
        </dgm:presLayoutVars>
      </dgm:prSet>
      <dgm:spPr/>
    </dgm:pt>
    <dgm:pt modelId="{D1A6FAEA-CCAF-429B-80CA-7B15469150CE}" type="pres">
      <dgm:prSet presAssocID="{C5E0BF5C-BFE3-4F11-8227-7BAC79931D51}" presName="parentText" presStyleLbl="node1" presStyleIdx="0" presStyleCnt="5">
        <dgm:presLayoutVars>
          <dgm:chMax val="0"/>
          <dgm:bulletEnabled val="1"/>
        </dgm:presLayoutVars>
      </dgm:prSet>
      <dgm:spPr/>
    </dgm:pt>
    <dgm:pt modelId="{F19DF0DC-3838-4F4E-9CA4-8B8A9FDE5A88}" type="pres">
      <dgm:prSet presAssocID="{2733612D-1C64-4840-9354-40C6185AC43C}" presName="spacer" presStyleCnt="0"/>
      <dgm:spPr/>
    </dgm:pt>
    <dgm:pt modelId="{9D9822A1-EBD5-4C7B-BA29-DAE19726E4F6}" type="pres">
      <dgm:prSet presAssocID="{3DB99D08-1C14-4F87-92F9-50C427B8ED9D}" presName="parentText" presStyleLbl="node1" presStyleIdx="1" presStyleCnt="5">
        <dgm:presLayoutVars>
          <dgm:chMax val="0"/>
          <dgm:bulletEnabled val="1"/>
        </dgm:presLayoutVars>
      </dgm:prSet>
      <dgm:spPr/>
    </dgm:pt>
    <dgm:pt modelId="{6232AD90-12B1-49AA-B03E-0B18108A0297}" type="pres">
      <dgm:prSet presAssocID="{ACEBE0EA-EB00-4A8F-ACDF-7200C628790F}" presName="spacer" presStyleCnt="0"/>
      <dgm:spPr/>
    </dgm:pt>
    <dgm:pt modelId="{24C24642-4644-415A-82F9-64D053F49D4B}" type="pres">
      <dgm:prSet presAssocID="{D9FE2AD5-E29F-4C09-9036-F40326F61594}" presName="parentText" presStyleLbl="node1" presStyleIdx="2" presStyleCnt="5">
        <dgm:presLayoutVars>
          <dgm:chMax val="0"/>
          <dgm:bulletEnabled val="1"/>
        </dgm:presLayoutVars>
      </dgm:prSet>
      <dgm:spPr/>
    </dgm:pt>
    <dgm:pt modelId="{0D78321C-AB99-4CDA-B0DB-8F808C8972AA}" type="pres">
      <dgm:prSet presAssocID="{4858D168-9973-4A3F-A6D3-EEA97A82DE86}" presName="spacer" presStyleCnt="0"/>
      <dgm:spPr/>
    </dgm:pt>
    <dgm:pt modelId="{AC84A2B0-D177-4740-AFA2-A1CAE82B31E2}" type="pres">
      <dgm:prSet presAssocID="{E8B93085-0B51-4C7C-A1D2-79F08A0FE1D5}" presName="parentText" presStyleLbl="node1" presStyleIdx="3" presStyleCnt="5">
        <dgm:presLayoutVars>
          <dgm:chMax val="0"/>
          <dgm:bulletEnabled val="1"/>
        </dgm:presLayoutVars>
      </dgm:prSet>
      <dgm:spPr/>
    </dgm:pt>
    <dgm:pt modelId="{0A501AF9-88B6-4629-9568-846DB5596B47}" type="pres">
      <dgm:prSet presAssocID="{18FBC63D-DE9E-4A0B-A1C2-50ACB5BEA89D}" presName="spacer" presStyleCnt="0"/>
      <dgm:spPr/>
    </dgm:pt>
    <dgm:pt modelId="{16BB850D-8342-4779-9F1F-7B3E3296DEFA}" type="pres">
      <dgm:prSet presAssocID="{9BAFA0C1-A463-4343-8D44-1CC2C44EEBFC}" presName="parentText" presStyleLbl="node1" presStyleIdx="4" presStyleCnt="5">
        <dgm:presLayoutVars>
          <dgm:chMax val="0"/>
          <dgm:bulletEnabled val="1"/>
        </dgm:presLayoutVars>
      </dgm:prSet>
      <dgm:spPr/>
    </dgm:pt>
  </dgm:ptLst>
  <dgm:cxnLst>
    <dgm:cxn modelId="{0463380D-B26F-4A69-8FF8-878200E04FF3}" type="presOf" srcId="{C5E0BF5C-BFE3-4F11-8227-7BAC79931D51}" destId="{D1A6FAEA-CCAF-429B-80CA-7B15469150CE}" srcOrd="0" destOrd="0" presId="urn:microsoft.com/office/officeart/2005/8/layout/vList2"/>
    <dgm:cxn modelId="{B28A0730-0565-4508-82A5-9A39628665F6}" type="presOf" srcId="{9BAFA0C1-A463-4343-8D44-1CC2C44EEBFC}" destId="{16BB850D-8342-4779-9F1F-7B3E3296DEFA}" srcOrd="0" destOrd="0" presId="urn:microsoft.com/office/officeart/2005/8/layout/vList2"/>
    <dgm:cxn modelId="{E48C453B-5B67-4ACC-A192-D703156ABF6B}" type="presOf" srcId="{3DB99D08-1C14-4F87-92F9-50C427B8ED9D}" destId="{9D9822A1-EBD5-4C7B-BA29-DAE19726E4F6}" srcOrd="0" destOrd="0" presId="urn:microsoft.com/office/officeart/2005/8/layout/vList2"/>
    <dgm:cxn modelId="{FA93B63E-840F-47B2-BFF5-357DA2F50A16}" srcId="{BD2ABC0C-B930-4660-BB8A-F2039B34CB57}" destId="{9BAFA0C1-A463-4343-8D44-1CC2C44EEBFC}" srcOrd="4" destOrd="0" parTransId="{B2A6CBF0-036D-4326-B3C7-92B6713F104D}" sibTransId="{318712A2-D36B-4F38-8362-098EB3414777}"/>
    <dgm:cxn modelId="{54288056-2D92-4D48-A9AC-A4FE5BDEF5C3}" type="presOf" srcId="{D9FE2AD5-E29F-4C09-9036-F40326F61594}" destId="{24C24642-4644-415A-82F9-64D053F49D4B}" srcOrd="0" destOrd="0" presId="urn:microsoft.com/office/officeart/2005/8/layout/vList2"/>
    <dgm:cxn modelId="{214E1987-28B6-483E-8094-337009CF2436}" type="presOf" srcId="{E8B93085-0B51-4C7C-A1D2-79F08A0FE1D5}" destId="{AC84A2B0-D177-4740-AFA2-A1CAE82B31E2}" srcOrd="0" destOrd="0" presId="urn:microsoft.com/office/officeart/2005/8/layout/vList2"/>
    <dgm:cxn modelId="{62D6CC8A-E8D7-4552-8FAF-9628A80FC2C4}" srcId="{BD2ABC0C-B930-4660-BB8A-F2039B34CB57}" destId="{C5E0BF5C-BFE3-4F11-8227-7BAC79931D51}" srcOrd="0" destOrd="0" parTransId="{73B756E2-B6DD-4311-A256-ABA1453CE410}" sibTransId="{2733612D-1C64-4840-9354-40C6185AC43C}"/>
    <dgm:cxn modelId="{2F219890-4277-4B1C-91DE-C128BB7CDF33}" type="presOf" srcId="{BD2ABC0C-B930-4660-BB8A-F2039B34CB57}" destId="{23472B8A-46E2-479E-B561-46EBA88DBB3E}" srcOrd="0" destOrd="0" presId="urn:microsoft.com/office/officeart/2005/8/layout/vList2"/>
    <dgm:cxn modelId="{A49A9BBD-6A6F-4B55-8502-59B13A0F2ABD}" srcId="{BD2ABC0C-B930-4660-BB8A-F2039B34CB57}" destId="{3DB99D08-1C14-4F87-92F9-50C427B8ED9D}" srcOrd="1" destOrd="0" parTransId="{04B06961-2E0F-45A4-8E2F-97CDB75CCF1A}" sibTransId="{ACEBE0EA-EB00-4A8F-ACDF-7200C628790F}"/>
    <dgm:cxn modelId="{0710D6EB-73F5-4D69-B09C-990D3D1BBBB5}" srcId="{BD2ABC0C-B930-4660-BB8A-F2039B34CB57}" destId="{D9FE2AD5-E29F-4C09-9036-F40326F61594}" srcOrd="2" destOrd="0" parTransId="{0F70137C-FD56-4E74-A8E0-D6174D8AE22F}" sibTransId="{4858D168-9973-4A3F-A6D3-EEA97A82DE86}"/>
    <dgm:cxn modelId="{814AE4EC-400B-4B3F-9138-0FAD3F9E6985}" srcId="{BD2ABC0C-B930-4660-BB8A-F2039B34CB57}" destId="{E8B93085-0B51-4C7C-A1D2-79F08A0FE1D5}" srcOrd="3" destOrd="0" parTransId="{F7B27838-7511-48BA-8E29-859BB466F088}" sibTransId="{18FBC63D-DE9E-4A0B-A1C2-50ACB5BEA89D}"/>
    <dgm:cxn modelId="{3B9589E1-16B2-4469-A238-42DF5E8F0342}" type="presParOf" srcId="{23472B8A-46E2-479E-B561-46EBA88DBB3E}" destId="{D1A6FAEA-CCAF-429B-80CA-7B15469150CE}" srcOrd="0" destOrd="0" presId="urn:microsoft.com/office/officeart/2005/8/layout/vList2"/>
    <dgm:cxn modelId="{EE233578-78AA-435A-85E7-013C1A6C01A2}" type="presParOf" srcId="{23472B8A-46E2-479E-B561-46EBA88DBB3E}" destId="{F19DF0DC-3838-4F4E-9CA4-8B8A9FDE5A88}" srcOrd="1" destOrd="0" presId="urn:microsoft.com/office/officeart/2005/8/layout/vList2"/>
    <dgm:cxn modelId="{729CC711-C9F5-4699-9073-DD9972944672}" type="presParOf" srcId="{23472B8A-46E2-479E-B561-46EBA88DBB3E}" destId="{9D9822A1-EBD5-4C7B-BA29-DAE19726E4F6}" srcOrd="2" destOrd="0" presId="urn:microsoft.com/office/officeart/2005/8/layout/vList2"/>
    <dgm:cxn modelId="{7E3C3119-EC1E-432F-9F66-301FCF71BE9F}" type="presParOf" srcId="{23472B8A-46E2-479E-B561-46EBA88DBB3E}" destId="{6232AD90-12B1-49AA-B03E-0B18108A0297}" srcOrd="3" destOrd="0" presId="urn:microsoft.com/office/officeart/2005/8/layout/vList2"/>
    <dgm:cxn modelId="{58445E88-4756-4EDF-A056-6CD780DFD413}" type="presParOf" srcId="{23472B8A-46E2-479E-B561-46EBA88DBB3E}" destId="{24C24642-4644-415A-82F9-64D053F49D4B}" srcOrd="4" destOrd="0" presId="urn:microsoft.com/office/officeart/2005/8/layout/vList2"/>
    <dgm:cxn modelId="{A78124FA-C37A-4546-ABA4-3E1D50DAACEE}" type="presParOf" srcId="{23472B8A-46E2-479E-B561-46EBA88DBB3E}" destId="{0D78321C-AB99-4CDA-B0DB-8F808C8972AA}" srcOrd="5" destOrd="0" presId="urn:microsoft.com/office/officeart/2005/8/layout/vList2"/>
    <dgm:cxn modelId="{7575B26E-2D35-4B32-8A4C-25C2B66ABFB5}" type="presParOf" srcId="{23472B8A-46E2-479E-B561-46EBA88DBB3E}" destId="{AC84A2B0-D177-4740-AFA2-A1CAE82B31E2}" srcOrd="6" destOrd="0" presId="urn:microsoft.com/office/officeart/2005/8/layout/vList2"/>
    <dgm:cxn modelId="{78A67C68-2489-43C2-8291-356B6A2801F2}" type="presParOf" srcId="{23472B8A-46E2-479E-B561-46EBA88DBB3E}" destId="{0A501AF9-88B6-4629-9568-846DB5596B47}" srcOrd="7" destOrd="0" presId="urn:microsoft.com/office/officeart/2005/8/layout/vList2"/>
    <dgm:cxn modelId="{7783144F-4A2B-48F5-A41A-AEB8FA291AC0}" type="presParOf" srcId="{23472B8A-46E2-479E-B561-46EBA88DBB3E}" destId="{16BB850D-8342-4779-9F1F-7B3E3296DEFA}"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F3CECC4-38EC-4334-B0D5-DEB47F8F301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D8F8C0C0-A71A-4759-901C-A22761AC8C76}">
      <dgm:prSet custT="1"/>
      <dgm:spPr/>
      <dgm:t>
        <a:bodyPr/>
        <a:lstStyle/>
        <a:p>
          <a:r>
            <a:rPr lang="es-VE" sz="2400" dirty="0"/>
            <a:t>El Estado tiene responsabilidad, cuando la administración pública actúa de manera defectuosa o incluso cuando haciendo lo que constitucional y legalmente le compete, le ocasiona daños a los particulares, ya sea que vean disminuido su patrimonio económico o moral. Esta responsabilidad se deriva del pacto o contrato social en el que los particulares cedemos parte de nuestras libertades (las que tendríamos en un estado de naturaleza), a cambio de obtener protección por parte del Estado para nuestros bienes físicos y morales, es así, como el Estado es el garante de la vida, honra y bienes de los ciudadanos, con mayor énfasis en un Estado con un modelo social como el venezolano. </a:t>
          </a:r>
          <a:endParaRPr lang="es-CO" sz="2400" dirty="0"/>
        </a:p>
      </dgm:t>
    </dgm:pt>
    <dgm:pt modelId="{2C3BF676-2345-462C-85DB-48A075A456F4}" type="parTrans" cxnId="{F6AFEE30-8A9E-45EF-A9DB-66DDEA47404A}">
      <dgm:prSet/>
      <dgm:spPr/>
      <dgm:t>
        <a:bodyPr/>
        <a:lstStyle/>
        <a:p>
          <a:endParaRPr lang="es-CO" sz="1800"/>
        </a:p>
      </dgm:t>
    </dgm:pt>
    <dgm:pt modelId="{7F141DEA-413B-4FC4-A711-4BFEE8668C14}" type="sibTrans" cxnId="{F6AFEE30-8A9E-45EF-A9DB-66DDEA47404A}">
      <dgm:prSet/>
      <dgm:spPr/>
      <dgm:t>
        <a:bodyPr/>
        <a:lstStyle/>
        <a:p>
          <a:endParaRPr lang="es-CO" sz="1800"/>
        </a:p>
      </dgm:t>
    </dgm:pt>
    <dgm:pt modelId="{4C4F2AC1-31F6-40BD-8175-10E693A02FEB}" type="pres">
      <dgm:prSet presAssocID="{CF3CECC4-38EC-4334-B0D5-DEB47F8F3011}" presName="linear" presStyleCnt="0">
        <dgm:presLayoutVars>
          <dgm:animLvl val="lvl"/>
          <dgm:resizeHandles val="exact"/>
        </dgm:presLayoutVars>
      </dgm:prSet>
      <dgm:spPr/>
    </dgm:pt>
    <dgm:pt modelId="{2E3BF20B-804A-4701-A98E-501D89D09ABE}" type="pres">
      <dgm:prSet presAssocID="{D8F8C0C0-A71A-4759-901C-A22761AC8C76}" presName="parentText" presStyleLbl="node1" presStyleIdx="0" presStyleCnt="1" custLinFactNeighborY="-9996">
        <dgm:presLayoutVars>
          <dgm:chMax val="0"/>
          <dgm:bulletEnabled val="1"/>
        </dgm:presLayoutVars>
      </dgm:prSet>
      <dgm:spPr/>
    </dgm:pt>
  </dgm:ptLst>
  <dgm:cxnLst>
    <dgm:cxn modelId="{9F4E9727-6665-4A3D-A250-748BF5A18122}" type="presOf" srcId="{CF3CECC4-38EC-4334-B0D5-DEB47F8F3011}" destId="{4C4F2AC1-31F6-40BD-8175-10E693A02FEB}" srcOrd="0" destOrd="0" presId="urn:microsoft.com/office/officeart/2005/8/layout/vList2"/>
    <dgm:cxn modelId="{F6AFEE30-8A9E-45EF-A9DB-66DDEA47404A}" srcId="{CF3CECC4-38EC-4334-B0D5-DEB47F8F3011}" destId="{D8F8C0C0-A71A-4759-901C-A22761AC8C76}" srcOrd="0" destOrd="0" parTransId="{2C3BF676-2345-462C-85DB-48A075A456F4}" sibTransId="{7F141DEA-413B-4FC4-A711-4BFEE8668C14}"/>
    <dgm:cxn modelId="{CDEDED48-BBFE-45ED-BD7F-BE5FAE330FD2}" type="presOf" srcId="{D8F8C0C0-A71A-4759-901C-A22761AC8C76}" destId="{2E3BF20B-804A-4701-A98E-501D89D09ABE}" srcOrd="0" destOrd="0" presId="urn:microsoft.com/office/officeart/2005/8/layout/vList2"/>
    <dgm:cxn modelId="{9DED5FB5-0FEC-4BAB-83D1-268E430791D6}" type="presParOf" srcId="{4C4F2AC1-31F6-40BD-8175-10E693A02FEB}" destId="{2E3BF20B-804A-4701-A98E-501D89D09ABE}"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F3CECC4-38EC-4334-B0D5-DEB47F8F301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6D71DC66-A7A7-4ACB-B4EF-F8A839ED116B}">
      <dgm:prSet custT="1"/>
      <dgm:spPr/>
      <dgm:t>
        <a:bodyPr/>
        <a:lstStyle/>
        <a:p>
          <a:r>
            <a:rPr lang="es-VE" sz="2800" dirty="0"/>
            <a:t>Para algunos autores como </a:t>
          </a:r>
          <a:r>
            <a:rPr lang="es-CO" sz="2800" dirty="0"/>
            <a:t>(</a:t>
          </a:r>
          <a:r>
            <a:rPr lang="es-CO" sz="2800" dirty="0" err="1"/>
            <a:t>D´Elia</a:t>
          </a:r>
          <a:r>
            <a:rPr lang="es-CO" sz="2800" dirty="0"/>
            <a:t> &amp; </a:t>
          </a:r>
          <a:r>
            <a:rPr lang="es-CO" sz="2800" dirty="0" err="1"/>
            <a:t>Maingon</a:t>
          </a:r>
          <a:r>
            <a:rPr lang="es-CO" sz="2800" dirty="0"/>
            <a:t>, 2009)</a:t>
          </a:r>
          <a:r>
            <a:rPr lang="es-VE" sz="2800" dirty="0"/>
            <a:t>, los últimos años se han caracterizado por un profundo debilitamiento de la integración y la cohesión social y política de los venezolanos, lo que ha impedido llevar a cabo los cambios contenidos en la Constitución. Este debilitamiento constante de las instituciones venezolanas, ha dado lugar a una serie de imprecisas prácticas administrativas que podrían tornarse en violencia alimentaria. </a:t>
          </a:r>
          <a:endParaRPr lang="es-CO" sz="2800" dirty="0"/>
        </a:p>
      </dgm:t>
    </dgm:pt>
    <dgm:pt modelId="{36D02CD1-E902-44A2-9BE6-3A75F9D5A3F3}" type="parTrans" cxnId="{D866972C-2B0F-4A5C-A395-7C6C1977D785}">
      <dgm:prSet/>
      <dgm:spPr/>
      <dgm:t>
        <a:bodyPr/>
        <a:lstStyle/>
        <a:p>
          <a:endParaRPr lang="es-CO" sz="2000"/>
        </a:p>
      </dgm:t>
    </dgm:pt>
    <dgm:pt modelId="{C00BA349-29A5-4553-9217-B63E19A7CA5B}" type="sibTrans" cxnId="{D866972C-2B0F-4A5C-A395-7C6C1977D785}">
      <dgm:prSet/>
      <dgm:spPr/>
      <dgm:t>
        <a:bodyPr/>
        <a:lstStyle/>
        <a:p>
          <a:endParaRPr lang="es-CO" sz="2000"/>
        </a:p>
      </dgm:t>
    </dgm:pt>
    <dgm:pt modelId="{4C4F2AC1-31F6-40BD-8175-10E693A02FEB}" type="pres">
      <dgm:prSet presAssocID="{CF3CECC4-38EC-4334-B0D5-DEB47F8F3011}" presName="linear" presStyleCnt="0">
        <dgm:presLayoutVars>
          <dgm:animLvl val="lvl"/>
          <dgm:resizeHandles val="exact"/>
        </dgm:presLayoutVars>
      </dgm:prSet>
      <dgm:spPr/>
    </dgm:pt>
    <dgm:pt modelId="{C2518DD1-7C57-4D44-8B3E-4FCE88E19B12}" type="pres">
      <dgm:prSet presAssocID="{6D71DC66-A7A7-4ACB-B4EF-F8A839ED116B}" presName="parentText" presStyleLbl="node1" presStyleIdx="0" presStyleCnt="1">
        <dgm:presLayoutVars>
          <dgm:chMax val="0"/>
          <dgm:bulletEnabled val="1"/>
        </dgm:presLayoutVars>
      </dgm:prSet>
      <dgm:spPr/>
    </dgm:pt>
  </dgm:ptLst>
  <dgm:cxnLst>
    <dgm:cxn modelId="{9F4E9727-6665-4A3D-A250-748BF5A18122}" type="presOf" srcId="{CF3CECC4-38EC-4334-B0D5-DEB47F8F3011}" destId="{4C4F2AC1-31F6-40BD-8175-10E693A02FEB}" srcOrd="0" destOrd="0" presId="urn:microsoft.com/office/officeart/2005/8/layout/vList2"/>
    <dgm:cxn modelId="{D866972C-2B0F-4A5C-A395-7C6C1977D785}" srcId="{CF3CECC4-38EC-4334-B0D5-DEB47F8F3011}" destId="{6D71DC66-A7A7-4ACB-B4EF-F8A839ED116B}" srcOrd="0" destOrd="0" parTransId="{36D02CD1-E902-44A2-9BE6-3A75F9D5A3F3}" sibTransId="{C00BA349-29A5-4553-9217-B63E19A7CA5B}"/>
    <dgm:cxn modelId="{EE68C7E2-1B84-401D-B299-3BC9A43D51AA}" type="presOf" srcId="{6D71DC66-A7A7-4ACB-B4EF-F8A839ED116B}" destId="{C2518DD1-7C57-4D44-8B3E-4FCE88E19B12}" srcOrd="0" destOrd="0" presId="urn:microsoft.com/office/officeart/2005/8/layout/vList2"/>
    <dgm:cxn modelId="{3672CDA2-BA01-4D4E-B5B8-73CBBADDADEA}" type="presParOf" srcId="{4C4F2AC1-31F6-40BD-8175-10E693A02FEB}" destId="{C2518DD1-7C57-4D44-8B3E-4FCE88E19B12}"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BB65A7E-ED27-47A2-9D3D-6CA06C22092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A07657DC-90EF-483D-B61F-7DC0F59A3AD3}">
      <dgm:prSet custT="1"/>
      <dgm:spPr/>
      <dgm:t>
        <a:bodyPr/>
        <a:lstStyle/>
        <a:p>
          <a:r>
            <a:rPr lang="es-VE" sz="3200"/>
            <a:t>Aunque el régimen con culpa o de responsabilidad subjetiva sigue siendo predominante, el de responsabilidad objetiva o sin culpa se constituye en un complemento, “Se quiere primar, así, la incidencia del daño que objetivamente ha sufrido el particular sin tener que detenerse en grado de intencionalidad del agente que lo ha causado. Cualquier referencia a elementos subjetivos queda excluida” </a:t>
          </a:r>
          <a:r>
            <a:rPr lang="es-CO" sz="3200"/>
            <a:t>(Retorillo Baquer, 1986)</a:t>
          </a:r>
          <a:r>
            <a:rPr lang="es-VE" sz="3200"/>
            <a:t>. </a:t>
          </a:r>
          <a:endParaRPr lang="es-CO" sz="3200"/>
        </a:p>
      </dgm:t>
    </dgm:pt>
    <dgm:pt modelId="{87D8205E-1F2E-4EBA-B39E-5073A5B44CC5}" type="parTrans" cxnId="{508500D9-0744-4EF4-A12F-70B57735E03B}">
      <dgm:prSet/>
      <dgm:spPr/>
      <dgm:t>
        <a:bodyPr/>
        <a:lstStyle/>
        <a:p>
          <a:endParaRPr lang="es-CO" sz="1600"/>
        </a:p>
      </dgm:t>
    </dgm:pt>
    <dgm:pt modelId="{B2249C5C-6906-4257-B4CA-0CE11D77134A}" type="sibTrans" cxnId="{508500D9-0744-4EF4-A12F-70B57735E03B}">
      <dgm:prSet/>
      <dgm:spPr/>
      <dgm:t>
        <a:bodyPr/>
        <a:lstStyle/>
        <a:p>
          <a:endParaRPr lang="es-CO" sz="1600"/>
        </a:p>
      </dgm:t>
    </dgm:pt>
    <dgm:pt modelId="{E44322A8-CC1B-4FB3-9C50-81561E317177}" type="pres">
      <dgm:prSet presAssocID="{4BB65A7E-ED27-47A2-9D3D-6CA06C220925}" presName="linear" presStyleCnt="0">
        <dgm:presLayoutVars>
          <dgm:animLvl val="lvl"/>
          <dgm:resizeHandles val="exact"/>
        </dgm:presLayoutVars>
      </dgm:prSet>
      <dgm:spPr/>
    </dgm:pt>
    <dgm:pt modelId="{90D65CD6-41C8-44B2-AB43-E88F54E679BF}" type="pres">
      <dgm:prSet presAssocID="{A07657DC-90EF-483D-B61F-7DC0F59A3AD3}" presName="parentText" presStyleLbl="node1" presStyleIdx="0" presStyleCnt="1" custLinFactNeighborX="-1193" custLinFactNeighborY="-12024">
        <dgm:presLayoutVars>
          <dgm:chMax val="0"/>
          <dgm:bulletEnabled val="1"/>
        </dgm:presLayoutVars>
      </dgm:prSet>
      <dgm:spPr/>
    </dgm:pt>
  </dgm:ptLst>
  <dgm:cxnLst>
    <dgm:cxn modelId="{F1017B1B-F96E-40C9-AE28-D923A9149469}" type="presOf" srcId="{4BB65A7E-ED27-47A2-9D3D-6CA06C220925}" destId="{E44322A8-CC1B-4FB3-9C50-81561E317177}" srcOrd="0" destOrd="0" presId="urn:microsoft.com/office/officeart/2005/8/layout/vList2"/>
    <dgm:cxn modelId="{508500D9-0744-4EF4-A12F-70B57735E03B}" srcId="{4BB65A7E-ED27-47A2-9D3D-6CA06C220925}" destId="{A07657DC-90EF-483D-B61F-7DC0F59A3AD3}" srcOrd="0" destOrd="0" parTransId="{87D8205E-1F2E-4EBA-B39E-5073A5B44CC5}" sibTransId="{B2249C5C-6906-4257-B4CA-0CE11D77134A}"/>
    <dgm:cxn modelId="{F7FCE5DD-2D5A-443B-A924-A66BF51C4C4C}" type="presOf" srcId="{A07657DC-90EF-483D-B61F-7DC0F59A3AD3}" destId="{90D65CD6-41C8-44B2-AB43-E88F54E679BF}" srcOrd="0" destOrd="0" presId="urn:microsoft.com/office/officeart/2005/8/layout/vList2"/>
    <dgm:cxn modelId="{959374A7-0343-42B4-B76C-66A27510A131}" type="presParOf" srcId="{E44322A8-CC1B-4FB3-9C50-81561E317177}" destId="{90D65CD6-41C8-44B2-AB43-E88F54E679BF}"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68B8660-A25A-4FF8-AB8A-8C04FBF2457C}"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es-CO"/>
        </a:p>
      </dgm:t>
    </dgm:pt>
    <dgm:pt modelId="{D2DC1369-9017-4B70-9F0F-0AA941AD9184}">
      <dgm:prSet/>
      <dgm:spPr/>
      <dgm:t>
        <a:bodyPr/>
        <a:lstStyle/>
        <a:p>
          <a:r>
            <a:rPr lang="es-VE" dirty="0"/>
            <a:t>Mientras que el régimen de responsabilidad subjetiva es </a:t>
          </a:r>
          <a:r>
            <a:rPr lang="es-VE" dirty="0" err="1"/>
            <a:t>culpabilístico</a:t>
          </a:r>
          <a:r>
            <a:rPr lang="es-VE" dirty="0"/>
            <a:t>, el de la responsabilidad objetiva es denominado sin culpa, es decir que </a:t>
          </a:r>
          <a:r>
            <a:rPr lang="es-VE" b="1" dirty="0"/>
            <a:t>esta responsabilidad se deriva del funcionamiento normal del Estado que ocasiona daños antijurídicos a los ciudadanos. </a:t>
          </a:r>
          <a:endParaRPr lang="es-CO" b="1" dirty="0"/>
        </a:p>
      </dgm:t>
    </dgm:pt>
    <dgm:pt modelId="{4947BBF8-4346-45E0-BFB8-2F193CA29BFA}" type="parTrans" cxnId="{5C0CC728-2034-4B75-A5D5-2EBFF156D872}">
      <dgm:prSet/>
      <dgm:spPr/>
      <dgm:t>
        <a:bodyPr/>
        <a:lstStyle/>
        <a:p>
          <a:endParaRPr lang="es-CO"/>
        </a:p>
      </dgm:t>
    </dgm:pt>
    <dgm:pt modelId="{D89A82B3-A493-4F9B-A564-15A44376E309}" type="sibTrans" cxnId="{5C0CC728-2034-4B75-A5D5-2EBFF156D872}">
      <dgm:prSet/>
      <dgm:spPr/>
      <dgm:t>
        <a:bodyPr/>
        <a:lstStyle/>
        <a:p>
          <a:endParaRPr lang="es-CO"/>
        </a:p>
      </dgm:t>
    </dgm:pt>
    <dgm:pt modelId="{1A2E1B6A-DC9C-417D-AAB1-F957D5A59C88}" type="pres">
      <dgm:prSet presAssocID="{268B8660-A25A-4FF8-AB8A-8C04FBF2457C}" presName="linear" presStyleCnt="0">
        <dgm:presLayoutVars>
          <dgm:animLvl val="lvl"/>
          <dgm:resizeHandles val="exact"/>
        </dgm:presLayoutVars>
      </dgm:prSet>
      <dgm:spPr/>
    </dgm:pt>
    <dgm:pt modelId="{F1B148D6-3410-4B10-893F-8D1B5CD94B6B}" type="pres">
      <dgm:prSet presAssocID="{D2DC1369-9017-4B70-9F0F-0AA941AD9184}" presName="parentText" presStyleLbl="node1" presStyleIdx="0" presStyleCnt="1">
        <dgm:presLayoutVars>
          <dgm:chMax val="0"/>
          <dgm:bulletEnabled val="1"/>
        </dgm:presLayoutVars>
      </dgm:prSet>
      <dgm:spPr/>
    </dgm:pt>
  </dgm:ptLst>
  <dgm:cxnLst>
    <dgm:cxn modelId="{5C0CC728-2034-4B75-A5D5-2EBFF156D872}" srcId="{268B8660-A25A-4FF8-AB8A-8C04FBF2457C}" destId="{D2DC1369-9017-4B70-9F0F-0AA941AD9184}" srcOrd="0" destOrd="0" parTransId="{4947BBF8-4346-45E0-BFB8-2F193CA29BFA}" sibTransId="{D89A82B3-A493-4F9B-A564-15A44376E309}"/>
    <dgm:cxn modelId="{C094B75F-30E0-4714-9CD9-7DB5A2808D45}" type="presOf" srcId="{268B8660-A25A-4FF8-AB8A-8C04FBF2457C}" destId="{1A2E1B6A-DC9C-417D-AAB1-F957D5A59C88}" srcOrd="0" destOrd="0" presId="urn:microsoft.com/office/officeart/2005/8/layout/vList2"/>
    <dgm:cxn modelId="{590D21E0-FA80-4520-80C1-56F055C39D45}" type="presOf" srcId="{D2DC1369-9017-4B70-9F0F-0AA941AD9184}" destId="{F1B148D6-3410-4B10-893F-8D1B5CD94B6B}" srcOrd="0" destOrd="0" presId="urn:microsoft.com/office/officeart/2005/8/layout/vList2"/>
    <dgm:cxn modelId="{216445CE-C008-4A10-84B6-A09DC4F3CD2D}" type="presParOf" srcId="{1A2E1B6A-DC9C-417D-AAB1-F957D5A59C88}" destId="{F1B148D6-3410-4B10-893F-8D1B5CD94B6B}"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3BC0359-20A1-4A49-8949-AB23DBD29068}" type="doc">
      <dgm:prSet loTypeId="urn:microsoft.com/office/officeart/2005/8/layout/venn3" loCatId="relationship" qsTypeId="urn:microsoft.com/office/officeart/2005/8/quickstyle/simple4" qsCatId="simple" csTypeId="urn:microsoft.com/office/officeart/2005/8/colors/accent1_2" csCatId="accent1" phldr="1"/>
      <dgm:spPr/>
      <dgm:t>
        <a:bodyPr/>
        <a:lstStyle/>
        <a:p>
          <a:endParaRPr lang="es-CO"/>
        </a:p>
      </dgm:t>
    </dgm:pt>
    <dgm:pt modelId="{50C91FE9-7783-4762-9627-590683ACAA17}">
      <dgm:prSet custT="1"/>
      <dgm:spPr/>
      <dgm:t>
        <a:bodyPr/>
        <a:lstStyle/>
        <a:p>
          <a:r>
            <a:rPr lang="es-VE" sz="2800" dirty="0"/>
            <a:t>daño antijurídico </a:t>
          </a:r>
          <a:endParaRPr lang="es-CO" sz="2800" dirty="0"/>
        </a:p>
      </dgm:t>
    </dgm:pt>
    <dgm:pt modelId="{F7B7D210-A3F6-4828-AF3F-CA99984AF2B9}" type="parTrans" cxnId="{96866855-4F0A-49EE-8890-3C3200045DBE}">
      <dgm:prSet/>
      <dgm:spPr/>
      <dgm:t>
        <a:bodyPr/>
        <a:lstStyle/>
        <a:p>
          <a:endParaRPr lang="es-CO" sz="2400"/>
        </a:p>
      </dgm:t>
    </dgm:pt>
    <dgm:pt modelId="{5BBBB09B-EF40-464D-A4DE-D9FBFE2E2EE1}" type="sibTrans" cxnId="{96866855-4F0A-49EE-8890-3C3200045DBE}">
      <dgm:prSet/>
      <dgm:spPr/>
      <dgm:t>
        <a:bodyPr/>
        <a:lstStyle/>
        <a:p>
          <a:endParaRPr lang="es-CO" sz="2400"/>
        </a:p>
      </dgm:t>
    </dgm:pt>
    <dgm:pt modelId="{275ABA76-6A35-44E4-88BD-C9A043172BA3}">
      <dgm:prSet custT="1"/>
      <dgm:spPr/>
      <dgm:t>
        <a:bodyPr/>
        <a:lstStyle/>
        <a:p>
          <a:r>
            <a:rPr lang="es-VE" sz="2800" dirty="0"/>
            <a:t>imputación</a:t>
          </a:r>
          <a:endParaRPr lang="es-CO" sz="2800" dirty="0"/>
        </a:p>
      </dgm:t>
    </dgm:pt>
    <dgm:pt modelId="{4926E7FC-D7EA-4CF8-95B3-29C1ABE24B4A}" type="parTrans" cxnId="{798FB8FD-E92D-4D9E-AB60-D5A62B8206FA}">
      <dgm:prSet/>
      <dgm:spPr/>
      <dgm:t>
        <a:bodyPr/>
        <a:lstStyle/>
        <a:p>
          <a:endParaRPr lang="es-CO" sz="2400"/>
        </a:p>
      </dgm:t>
    </dgm:pt>
    <dgm:pt modelId="{5D34A60A-D277-41F6-802E-4560854F9DB3}" type="sibTrans" cxnId="{798FB8FD-E92D-4D9E-AB60-D5A62B8206FA}">
      <dgm:prSet/>
      <dgm:spPr/>
      <dgm:t>
        <a:bodyPr/>
        <a:lstStyle/>
        <a:p>
          <a:endParaRPr lang="es-CO" sz="2400"/>
        </a:p>
      </dgm:t>
    </dgm:pt>
    <dgm:pt modelId="{042C1653-B83C-413B-A5CA-8E68513B75C6}">
      <dgm:prSet custT="1"/>
      <dgm:spPr/>
      <dgm:t>
        <a:bodyPr/>
        <a:lstStyle/>
        <a:p>
          <a:r>
            <a:rPr lang="es-VE" sz="2800" dirty="0"/>
            <a:t>nexo causal </a:t>
          </a:r>
          <a:endParaRPr lang="es-CO" sz="2800" dirty="0"/>
        </a:p>
      </dgm:t>
    </dgm:pt>
    <dgm:pt modelId="{591BE612-BC1E-4481-B78E-BB2E021D43F5}" type="parTrans" cxnId="{5E3D017C-294C-4F35-8DEB-C83A841405C2}">
      <dgm:prSet/>
      <dgm:spPr/>
      <dgm:t>
        <a:bodyPr/>
        <a:lstStyle/>
        <a:p>
          <a:endParaRPr lang="es-CO" sz="2400"/>
        </a:p>
      </dgm:t>
    </dgm:pt>
    <dgm:pt modelId="{6CF5C5F8-A7F9-4600-A107-99AEB4F4E43E}" type="sibTrans" cxnId="{5E3D017C-294C-4F35-8DEB-C83A841405C2}">
      <dgm:prSet/>
      <dgm:spPr/>
      <dgm:t>
        <a:bodyPr/>
        <a:lstStyle/>
        <a:p>
          <a:endParaRPr lang="es-CO" sz="2400"/>
        </a:p>
      </dgm:t>
    </dgm:pt>
    <dgm:pt modelId="{72A4AAB1-17A4-4BC4-9378-AE0279C01CFD}" type="pres">
      <dgm:prSet presAssocID="{33BC0359-20A1-4A49-8949-AB23DBD29068}" presName="Name0" presStyleCnt="0">
        <dgm:presLayoutVars>
          <dgm:dir/>
          <dgm:resizeHandles val="exact"/>
        </dgm:presLayoutVars>
      </dgm:prSet>
      <dgm:spPr/>
    </dgm:pt>
    <dgm:pt modelId="{7A96E106-C997-4B8A-8386-86D645DC28F1}" type="pres">
      <dgm:prSet presAssocID="{50C91FE9-7783-4762-9627-590683ACAA17}" presName="Name5" presStyleLbl="vennNode1" presStyleIdx="0" presStyleCnt="3">
        <dgm:presLayoutVars>
          <dgm:bulletEnabled val="1"/>
        </dgm:presLayoutVars>
      </dgm:prSet>
      <dgm:spPr/>
    </dgm:pt>
    <dgm:pt modelId="{382E56DA-51B2-490F-B9C8-EDA69352BD27}" type="pres">
      <dgm:prSet presAssocID="{5BBBB09B-EF40-464D-A4DE-D9FBFE2E2EE1}" presName="space" presStyleCnt="0"/>
      <dgm:spPr/>
    </dgm:pt>
    <dgm:pt modelId="{539A8170-85CB-4B1D-8489-73673FE6A3D8}" type="pres">
      <dgm:prSet presAssocID="{275ABA76-6A35-44E4-88BD-C9A043172BA3}" presName="Name5" presStyleLbl="vennNode1" presStyleIdx="1" presStyleCnt="3">
        <dgm:presLayoutVars>
          <dgm:bulletEnabled val="1"/>
        </dgm:presLayoutVars>
      </dgm:prSet>
      <dgm:spPr/>
    </dgm:pt>
    <dgm:pt modelId="{A8270142-756B-4BE9-A3F0-8EA566ABB1F4}" type="pres">
      <dgm:prSet presAssocID="{5D34A60A-D277-41F6-802E-4560854F9DB3}" presName="space" presStyleCnt="0"/>
      <dgm:spPr/>
    </dgm:pt>
    <dgm:pt modelId="{C3BE31BB-B3B2-4371-8FC7-81091DBC149B}" type="pres">
      <dgm:prSet presAssocID="{042C1653-B83C-413B-A5CA-8E68513B75C6}" presName="Name5" presStyleLbl="vennNode1" presStyleIdx="2" presStyleCnt="3">
        <dgm:presLayoutVars>
          <dgm:bulletEnabled val="1"/>
        </dgm:presLayoutVars>
      </dgm:prSet>
      <dgm:spPr/>
    </dgm:pt>
  </dgm:ptLst>
  <dgm:cxnLst>
    <dgm:cxn modelId="{C4FA4403-C948-4ABF-9F8A-2E2135335055}" type="presOf" srcId="{275ABA76-6A35-44E4-88BD-C9A043172BA3}" destId="{539A8170-85CB-4B1D-8489-73673FE6A3D8}" srcOrd="0" destOrd="0" presId="urn:microsoft.com/office/officeart/2005/8/layout/venn3"/>
    <dgm:cxn modelId="{96866855-4F0A-49EE-8890-3C3200045DBE}" srcId="{33BC0359-20A1-4A49-8949-AB23DBD29068}" destId="{50C91FE9-7783-4762-9627-590683ACAA17}" srcOrd="0" destOrd="0" parTransId="{F7B7D210-A3F6-4828-AF3F-CA99984AF2B9}" sibTransId="{5BBBB09B-EF40-464D-A4DE-D9FBFE2E2EE1}"/>
    <dgm:cxn modelId="{5E3D017C-294C-4F35-8DEB-C83A841405C2}" srcId="{33BC0359-20A1-4A49-8949-AB23DBD29068}" destId="{042C1653-B83C-413B-A5CA-8E68513B75C6}" srcOrd="2" destOrd="0" parTransId="{591BE612-BC1E-4481-B78E-BB2E021D43F5}" sibTransId="{6CF5C5F8-A7F9-4600-A107-99AEB4F4E43E}"/>
    <dgm:cxn modelId="{9C37CAB7-9EE4-48E9-9A6E-709DF6BDB26A}" type="presOf" srcId="{33BC0359-20A1-4A49-8949-AB23DBD29068}" destId="{72A4AAB1-17A4-4BC4-9378-AE0279C01CFD}" srcOrd="0" destOrd="0" presId="urn:microsoft.com/office/officeart/2005/8/layout/venn3"/>
    <dgm:cxn modelId="{457323C7-5AD6-45B2-909F-6EA4B5E62A33}" type="presOf" srcId="{50C91FE9-7783-4762-9627-590683ACAA17}" destId="{7A96E106-C997-4B8A-8386-86D645DC28F1}" srcOrd="0" destOrd="0" presId="urn:microsoft.com/office/officeart/2005/8/layout/venn3"/>
    <dgm:cxn modelId="{A5EECFE2-0065-4152-A939-9081F85E75F3}" type="presOf" srcId="{042C1653-B83C-413B-A5CA-8E68513B75C6}" destId="{C3BE31BB-B3B2-4371-8FC7-81091DBC149B}" srcOrd="0" destOrd="0" presId="urn:microsoft.com/office/officeart/2005/8/layout/venn3"/>
    <dgm:cxn modelId="{798FB8FD-E92D-4D9E-AB60-D5A62B8206FA}" srcId="{33BC0359-20A1-4A49-8949-AB23DBD29068}" destId="{275ABA76-6A35-44E4-88BD-C9A043172BA3}" srcOrd="1" destOrd="0" parTransId="{4926E7FC-D7EA-4CF8-95B3-29C1ABE24B4A}" sibTransId="{5D34A60A-D277-41F6-802E-4560854F9DB3}"/>
    <dgm:cxn modelId="{81887E00-1394-40B9-B2B7-9263F02E532E}" type="presParOf" srcId="{72A4AAB1-17A4-4BC4-9378-AE0279C01CFD}" destId="{7A96E106-C997-4B8A-8386-86D645DC28F1}" srcOrd="0" destOrd="0" presId="urn:microsoft.com/office/officeart/2005/8/layout/venn3"/>
    <dgm:cxn modelId="{D9579ED2-1870-46B2-A2D9-32FDEC97CB38}" type="presParOf" srcId="{72A4AAB1-17A4-4BC4-9378-AE0279C01CFD}" destId="{382E56DA-51B2-490F-B9C8-EDA69352BD27}" srcOrd="1" destOrd="0" presId="urn:microsoft.com/office/officeart/2005/8/layout/venn3"/>
    <dgm:cxn modelId="{34F1F451-7BD6-4314-A7CF-B211F1C26FC3}" type="presParOf" srcId="{72A4AAB1-17A4-4BC4-9378-AE0279C01CFD}" destId="{539A8170-85CB-4B1D-8489-73673FE6A3D8}" srcOrd="2" destOrd="0" presId="urn:microsoft.com/office/officeart/2005/8/layout/venn3"/>
    <dgm:cxn modelId="{B7F44C5E-B2F3-4290-B1A1-960B60ACFCED}" type="presParOf" srcId="{72A4AAB1-17A4-4BC4-9378-AE0279C01CFD}" destId="{A8270142-756B-4BE9-A3F0-8EA566ABB1F4}" srcOrd="3" destOrd="0" presId="urn:microsoft.com/office/officeart/2005/8/layout/venn3"/>
    <dgm:cxn modelId="{6A4083BC-E2A6-4913-B181-022BA5EB2AE7}" type="presParOf" srcId="{72A4AAB1-17A4-4BC4-9378-AE0279C01CFD}" destId="{C3BE31BB-B3B2-4371-8FC7-81091DBC149B}" srcOrd="4"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1AE3EE3-5ED8-4185-B384-C526498E90F8}"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s-CO"/>
        </a:p>
      </dgm:t>
    </dgm:pt>
    <dgm:pt modelId="{01D67FFA-3EFB-40D9-9A70-DFA2D81A959A}">
      <dgm:prSet custT="1"/>
      <dgm:spPr/>
      <dgm:t>
        <a:bodyPr/>
        <a:lstStyle/>
        <a:p>
          <a:r>
            <a:rPr lang="es-MX" sz="3200" b="1" dirty="0"/>
            <a:t>Caso 1. </a:t>
          </a:r>
          <a:br>
            <a:rPr lang="es-MX" sz="3200" b="1" dirty="0"/>
          </a:br>
          <a:r>
            <a:rPr lang="es-MX" sz="3200" b="0" dirty="0"/>
            <a:t>El Consejo de Derechos Humanos, en su informe anual correspondiente al periodo de sesiones 41, realizado entre el 24 de junio y el 12 de julio de 2019, a través de la Alta Comisionada y el Secretario General, determinó que, de acuerdo con información verificada por el ACNUDH </a:t>
          </a:r>
          <a:r>
            <a:rPr lang="es-MX" sz="3200" b="1" dirty="0"/>
            <a:t>confirma violaciones al derecho a la alimentación, incluida la obligación del estado para garantizar que la población no padezca de hambre. </a:t>
          </a:r>
          <a:endParaRPr lang="es-CO" sz="3200" dirty="0"/>
        </a:p>
      </dgm:t>
    </dgm:pt>
    <dgm:pt modelId="{D9C92D6A-8576-4006-A726-93D1584A4F98}" type="parTrans" cxnId="{EF6492ED-BBA6-42C9-8759-80E72370530D}">
      <dgm:prSet/>
      <dgm:spPr/>
      <dgm:t>
        <a:bodyPr/>
        <a:lstStyle/>
        <a:p>
          <a:endParaRPr lang="es-CO"/>
        </a:p>
      </dgm:t>
    </dgm:pt>
    <dgm:pt modelId="{1C6BEF32-9D75-4961-AC85-828292F879B0}" type="sibTrans" cxnId="{EF6492ED-BBA6-42C9-8759-80E72370530D}">
      <dgm:prSet/>
      <dgm:spPr/>
      <dgm:t>
        <a:bodyPr/>
        <a:lstStyle/>
        <a:p>
          <a:endParaRPr lang="es-CO"/>
        </a:p>
      </dgm:t>
    </dgm:pt>
    <dgm:pt modelId="{07F42D81-3B7F-4A44-A99F-7F78CFB1A1AC}" type="pres">
      <dgm:prSet presAssocID="{51AE3EE3-5ED8-4185-B384-C526498E90F8}" presName="linear" presStyleCnt="0">
        <dgm:presLayoutVars>
          <dgm:animLvl val="lvl"/>
          <dgm:resizeHandles val="exact"/>
        </dgm:presLayoutVars>
      </dgm:prSet>
      <dgm:spPr/>
    </dgm:pt>
    <dgm:pt modelId="{AEA6F13A-CF08-432D-A4DA-2F4876469D58}" type="pres">
      <dgm:prSet presAssocID="{01D67FFA-3EFB-40D9-9A70-DFA2D81A959A}" presName="parentText" presStyleLbl="node1" presStyleIdx="0" presStyleCnt="1" custScaleY="904056">
        <dgm:presLayoutVars>
          <dgm:chMax val="0"/>
          <dgm:bulletEnabled val="1"/>
        </dgm:presLayoutVars>
      </dgm:prSet>
      <dgm:spPr/>
    </dgm:pt>
  </dgm:ptLst>
  <dgm:cxnLst>
    <dgm:cxn modelId="{C025E55B-E61F-4E1F-BD9A-374E44CAB65C}" type="presOf" srcId="{01D67FFA-3EFB-40D9-9A70-DFA2D81A959A}" destId="{AEA6F13A-CF08-432D-A4DA-2F4876469D58}" srcOrd="0" destOrd="0" presId="urn:microsoft.com/office/officeart/2005/8/layout/vList2"/>
    <dgm:cxn modelId="{E6DF34B6-D08B-412B-82A6-72EBA12D65A9}" type="presOf" srcId="{51AE3EE3-5ED8-4185-B384-C526498E90F8}" destId="{07F42D81-3B7F-4A44-A99F-7F78CFB1A1AC}" srcOrd="0" destOrd="0" presId="urn:microsoft.com/office/officeart/2005/8/layout/vList2"/>
    <dgm:cxn modelId="{EF6492ED-BBA6-42C9-8759-80E72370530D}" srcId="{51AE3EE3-5ED8-4185-B384-C526498E90F8}" destId="{01D67FFA-3EFB-40D9-9A70-DFA2D81A959A}" srcOrd="0" destOrd="0" parTransId="{D9C92D6A-8576-4006-A726-93D1584A4F98}" sibTransId="{1C6BEF32-9D75-4961-AC85-828292F879B0}"/>
    <dgm:cxn modelId="{E9CD20A7-0565-4F58-A657-B7D74D92DAA7}" type="presParOf" srcId="{07F42D81-3B7F-4A44-A99F-7F78CFB1A1AC}" destId="{AEA6F13A-CF08-432D-A4DA-2F4876469D5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381EE8C-75D0-4FEE-967E-329AE839A0F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5B1AC78B-8F10-489E-9A2C-E2AF38DC43C9}">
      <dgm:prSet custT="1"/>
      <dgm:spPr/>
      <dgm:t>
        <a:bodyPr/>
        <a:lstStyle/>
        <a:p>
          <a:r>
            <a:rPr lang="es-VE" sz="2000" dirty="0"/>
            <a:t>Según el informe, el programa de asistencia alimentaria de Venezuela “</a:t>
          </a:r>
          <a:r>
            <a:rPr lang="es-VE" sz="2000" b="1" dirty="0"/>
            <a:t>Cajas CLAP</a:t>
          </a:r>
          <a:r>
            <a:rPr lang="es-VE" sz="2000" dirty="0"/>
            <a:t>”, no cubre las necesidades nutricionales que son elementales para la gente, razón por la que el gobierno de ese país ha demostrado que no está utilizando todos los recursos disponibles que puedan garantizar al menos progresivamente este derecho y tampoco ha buscado asistencia internacional.</a:t>
          </a:r>
          <a:endParaRPr lang="es-CO" sz="2000" dirty="0"/>
        </a:p>
      </dgm:t>
    </dgm:pt>
    <dgm:pt modelId="{1E030A92-88AF-42B6-8D71-175ECA7420AA}" type="parTrans" cxnId="{0FADDC8C-536F-40F6-9E51-674F478D90FD}">
      <dgm:prSet/>
      <dgm:spPr/>
      <dgm:t>
        <a:bodyPr/>
        <a:lstStyle/>
        <a:p>
          <a:endParaRPr lang="es-CO" sz="2400"/>
        </a:p>
      </dgm:t>
    </dgm:pt>
    <dgm:pt modelId="{AD999508-0CF3-4807-928C-B374AD9C99F8}" type="sibTrans" cxnId="{0FADDC8C-536F-40F6-9E51-674F478D90FD}">
      <dgm:prSet/>
      <dgm:spPr/>
      <dgm:t>
        <a:bodyPr/>
        <a:lstStyle/>
        <a:p>
          <a:endParaRPr lang="es-CO" sz="2400"/>
        </a:p>
      </dgm:t>
    </dgm:pt>
    <dgm:pt modelId="{607A7F3B-78F5-485C-B5C2-C0B3D94ABFE9}">
      <dgm:prSet custT="1"/>
      <dgm:spPr/>
      <dgm:t>
        <a:bodyPr/>
        <a:lstStyle/>
        <a:p>
          <a:r>
            <a:rPr lang="es-VE" sz="2000"/>
            <a:t>La razón  principal, es la falta de acceso a alimentos, ya sea por escasez o por que los precios son inalcanzables para la mayoría de la población</a:t>
          </a:r>
          <a:endParaRPr lang="es-CO" sz="2000"/>
        </a:p>
      </dgm:t>
    </dgm:pt>
    <dgm:pt modelId="{600A0196-92E2-43B9-B9B1-90215B602EE3}" type="parTrans" cxnId="{D863C75B-BA7E-40BC-8BBE-885755BFD86A}">
      <dgm:prSet/>
      <dgm:spPr/>
      <dgm:t>
        <a:bodyPr/>
        <a:lstStyle/>
        <a:p>
          <a:endParaRPr lang="es-CO" sz="2400"/>
        </a:p>
      </dgm:t>
    </dgm:pt>
    <dgm:pt modelId="{1E3D6275-CA61-440D-920B-C3B2462BCFE8}" type="sibTrans" cxnId="{D863C75B-BA7E-40BC-8BBE-885755BFD86A}">
      <dgm:prSet/>
      <dgm:spPr/>
      <dgm:t>
        <a:bodyPr/>
        <a:lstStyle/>
        <a:p>
          <a:endParaRPr lang="es-CO" sz="2400"/>
        </a:p>
      </dgm:t>
    </dgm:pt>
    <dgm:pt modelId="{A9C4963B-C503-4699-AC00-A64AD87D70A9}">
      <dgm:prSet custT="1"/>
      <dgm:spPr/>
      <dgm:t>
        <a:bodyPr/>
        <a:lstStyle/>
        <a:p>
          <a:r>
            <a:rPr lang="es-VE" sz="2000"/>
            <a:t>La población venezolana entrevistada manifestó que comían entre una y dos veces al día, con bajo consumo de proteínas o vitaminas. </a:t>
          </a:r>
          <a:endParaRPr lang="es-CO" sz="2000"/>
        </a:p>
      </dgm:t>
    </dgm:pt>
    <dgm:pt modelId="{417C3141-A61B-4FB7-8DBE-15AE843E1B21}" type="parTrans" cxnId="{2126F4E0-7512-4F2D-971A-494AB070E6AC}">
      <dgm:prSet/>
      <dgm:spPr/>
      <dgm:t>
        <a:bodyPr/>
        <a:lstStyle/>
        <a:p>
          <a:endParaRPr lang="es-CO" sz="2400"/>
        </a:p>
      </dgm:t>
    </dgm:pt>
    <dgm:pt modelId="{9FF5EABF-9491-43D9-9335-6E4AE7724FEB}" type="sibTrans" cxnId="{2126F4E0-7512-4F2D-971A-494AB070E6AC}">
      <dgm:prSet/>
      <dgm:spPr/>
      <dgm:t>
        <a:bodyPr/>
        <a:lstStyle/>
        <a:p>
          <a:endParaRPr lang="es-CO" sz="2400"/>
        </a:p>
      </dgm:t>
    </dgm:pt>
    <dgm:pt modelId="{8BDE5EE9-6D41-4F54-80DF-6146FF32CF4A}">
      <dgm:prSet custT="1"/>
      <dgm:spPr/>
      <dgm:t>
        <a:bodyPr/>
        <a:lstStyle/>
        <a:p>
          <a:r>
            <a:rPr lang="es-VE" sz="2000"/>
            <a:t>Para el acceso a estos alimentos, la población (especialmente mujeres), deben realizar filas de 10 horas al día en promedio para obtener comida; además fuentes locales informaron que algunas mujeres se ven obligadas a intercambiar sexo por comida. </a:t>
          </a:r>
          <a:endParaRPr lang="es-CO" sz="2000"/>
        </a:p>
      </dgm:t>
    </dgm:pt>
    <dgm:pt modelId="{DFECEF56-4025-4516-A227-3D2C564D1342}" type="parTrans" cxnId="{2835F09D-BEB4-4DB3-BFA4-1FFE6BAF7A4C}">
      <dgm:prSet/>
      <dgm:spPr/>
      <dgm:t>
        <a:bodyPr/>
        <a:lstStyle/>
        <a:p>
          <a:endParaRPr lang="es-CO" sz="2400"/>
        </a:p>
      </dgm:t>
    </dgm:pt>
    <dgm:pt modelId="{DF29DF84-EFF9-47D3-B48B-7E7D792D2285}" type="sibTrans" cxnId="{2835F09D-BEB4-4DB3-BFA4-1FFE6BAF7A4C}">
      <dgm:prSet/>
      <dgm:spPr/>
      <dgm:t>
        <a:bodyPr/>
        <a:lstStyle/>
        <a:p>
          <a:endParaRPr lang="es-CO" sz="2400"/>
        </a:p>
      </dgm:t>
    </dgm:pt>
    <dgm:pt modelId="{FB471B77-EFED-44E5-B6BC-64362E33C5CE}" type="pres">
      <dgm:prSet presAssocID="{6381EE8C-75D0-4FEE-967E-329AE839A0FD}" presName="linear" presStyleCnt="0">
        <dgm:presLayoutVars>
          <dgm:animLvl val="lvl"/>
          <dgm:resizeHandles val="exact"/>
        </dgm:presLayoutVars>
      </dgm:prSet>
      <dgm:spPr/>
    </dgm:pt>
    <dgm:pt modelId="{8A13D4D9-56EA-47D5-A2B0-0399E1389A1C}" type="pres">
      <dgm:prSet presAssocID="{5B1AC78B-8F10-489E-9A2C-E2AF38DC43C9}" presName="parentText" presStyleLbl="node1" presStyleIdx="0" presStyleCnt="4" custScaleY="145992">
        <dgm:presLayoutVars>
          <dgm:chMax val="0"/>
          <dgm:bulletEnabled val="1"/>
        </dgm:presLayoutVars>
      </dgm:prSet>
      <dgm:spPr/>
    </dgm:pt>
    <dgm:pt modelId="{BF99B340-6F3C-4C4E-8830-E9A43FDA9AC2}" type="pres">
      <dgm:prSet presAssocID="{AD999508-0CF3-4807-928C-B374AD9C99F8}" presName="spacer" presStyleCnt="0"/>
      <dgm:spPr/>
    </dgm:pt>
    <dgm:pt modelId="{44FE1EF5-26AB-426A-A858-646560A40AEF}" type="pres">
      <dgm:prSet presAssocID="{607A7F3B-78F5-485C-B5C2-C0B3D94ABFE9}" presName="parentText" presStyleLbl="node1" presStyleIdx="1" presStyleCnt="4">
        <dgm:presLayoutVars>
          <dgm:chMax val="0"/>
          <dgm:bulletEnabled val="1"/>
        </dgm:presLayoutVars>
      </dgm:prSet>
      <dgm:spPr/>
    </dgm:pt>
    <dgm:pt modelId="{F5D1B7F2-380C-4AE4-95E4-1829D8E17519}" type="pres">
      <dgm:prSet presAssocID="{1E3D6275-CA61-440D-920B-C3B2462BCFE8}" presName="spacer" presStyleCnt="0"/>
      <dgm:spPr/>
    </dgm:pt>
    <dgm:pt modelId="{8E7CB959-91CE-4ED1-9A4D-601BBB8DD3F3}" type="pres">
      <dgm:prSet presAssocID="{A9C4963B-C503-4699-AC00-A64AD87D70A9}" presName="parentText" presStyleLbl="node1" presStyleIdx="2" presStyleCnt="4">
        <dgm:presLayoutVars>
          <dgm:chMax val="0"/>
          <dgm:bulletEnabled val="1"/>
        </dgm:presLayoutVars>
      </dgm:prSet>
      <dgm:spPr/>
    </dgm:pt>
    <dgm:pt modelId="{944E5EB4-7EAD-402F-95B2-DB337B59EDFE}" type="pres">
      <dgm:prSet presAssocID="{9FF5EABF-9491-43D9-9335-6E4AE7724FEB}" presName="spacer" presStyleCnt="0"/>
      <dgm:spPr/>
    </dgm:pt>
    <dgm:pt modelId="{4AC94628-B751-447B-8EFC-DB0B9E67FF71}" type="pres">
      <dgm:prSet presAssocID="{8BDE5EE9-6D41-4F54-80DF-6146FF32CF4A}" presName="parentText" presStyleLbl="node1" presStyleIdx="3" presStyleCnt="4">
        <dgm:presLayoutVars>
          <dgm:chMax val="0"/>
          <dgm:bulletEnabled val="1"/>
        </dgm:presLayoutVars>
      </dgm:prSet>
      <dgm:spPr/>
    </dgm:pt>
  </dgm:ptLst>
  <dgm:cxnLst>
    <dgm:cxn modelId="{B3A2EB2F-9A1A-40E5-AB7B-206EE6F8E40C}" type="presOf" srcId="{607A7F3B-78F5-485C-B5C2-C0B3D94ABFE9}" destId="{44FE1EF5-26AB-426A-A858-646560A40AEF}" srcOrd="0" destOrd="0" presId="urn:microsoft.com/office/officeart/2005/8/layout/vList2"/>
    <dgm:cxn modelId="{D863C75B-BA7E-40BC-8BBE-885755BFD86A}" srcId="{6381EE8C-75D0-4FEE-967E-329AE839A0FD}" destId="{607A7F3B-78F5-485C-B5C2-C0B3D94ABFE9}" srcOrd="1" destOrd="0" parTransId="{600A0196-92E2-43B9-B9B1-90215B602EE3}" sibTransId="{1E3D6275-CA61-440D-920B-C3B2462BCFE8}"/>
    <dgm:cxn modelId="{93E25749-75E3-4AC5-8393-24BF2681BB14}" type="presOf" srcId="{8BDE5EE9-6D41-4F54-80DF-6146FF32CF4A}" destId="{4AC94628-B751-447B-8EFC-DB0B9E67FF71}" srcOrd="0" destOrd="0" presId="urn:microsoft.com/office/officeart/2005/8/layout/vList2"/>
    <dgm:cxn modelId="{57B42E74-6830-490F-86A6-D2D20BBAF6EF}" type="presOf" srcId="{A9C4963B-C503-4699-AC00-A64AD87D70A9}" destId="{8E7CB959-91CE-4ED1-9A4D-601BBB8DD3F3}" srcOrd="0" destOrd="0" presId="urn:microsoft.com/office/officeart/2005/8/layout/vList2"/>
    <dgm:cxn modelId="{0FADDC8C-536F-40F6-9E51-674F478D90FD}" srcId="{6381EE8C-75D0-4FEE-967E-329AE839A0FD}" destId="{5B1AC78B-8F10-489E-9A2C-E2AF38DC43C9}" srcOrd="0" destOrd="0" parTransId="{1E030A92-88AF-42B6-8D71-175ECA7420AA}" sibTransId="{AD999508-0CF3-4807-928C-B374AD9C99F8}"/>
    <dgm:cxn modelId="{2835F09D-BEB4-4DB3-BFA4-1FFE6BAF7A4C}" srcId="{6381EE8C-75D0-4FEE-967E-329AE839A0FD}" destId="{8BDE5EE9-6D41-4F54-80DF-6146FF32CF4A}" srcOrd="3" destOrd="0" parTransId="{DFECEF56-4025-4516-A227-3D2C564D1342}" sibTransId="{DF29DF84-EFF9-47D3-B48B-7E7D792D2285}"/>
    <dgm:cxn modelId="{3279C6B4-C812-4EAC-833A-B0A7568028CC}" type="presOf" srcId="{5B1AC78B-8F10-489E-9A2C-E2AF38DC43C9}" destId="{8A13D4D9-56EA-47D5-A2B0-0399E1389A1C}" srcOrd="0" destOrd="0" presId="urn:microsoft.com/office/officeart/2005/8/layout/vList2"/>
    <dgm:cxn modelId="{2126F4E0-7512-4F2D-971A-494AB070E6AC}" srcId="{6381EE8C-75D0-4FEE-967E-329AE839A0FD}" destId="{A9C4963B-C503-4699-AC00-A64AD87D70A9}" srcOrd="2" destOrd="0" parTransId="{417C3141-A61B-4FB7-8DBE-15AE843E1B21}" sibTransId="{9FF5EABF-9491-43D9-9335-6E4AE7724FEB}"/>
    <dgm:cxn modelId="{06CA38F2-BA1E-4B83-BC93-B01226919082}" type="presOf" srcId="{6381EE8C-75D0-4FEE-967E-329AE839A0FD}" destId="{FB471B77-EFED-44E5-B6BC-64362E33C5CE}" srcOrd="0" destOrd="0" presId="urn:microsoft.com/office/officeart/2005/8/layout/vList2"/>
    <dgm:cxn modelId="{965854C8-6ADC-41F2-BFEC-3FBDB94850F2}" type="presParOf" srcId="{FB471B77-EFED-44E5-B6BC-64362E33C5CE}" destId="{8A13D4D9-56EA-47D5-A2B0-0399E1389A1C}" srcOrd="0" destOrd="0" presId="urn:microsoft.com/office/officeart/2005/8/layout/vList2"/>
    <dgm:cxn modelId="{9EFBB76B-7943-4B60-8927-46AA5EC39B78}" type="presParOf" srcId="{FB471B77-EFED-44E5-B6BC-64362E33C5CE}" destId="{BF99B340-6F3C-4C4E-8830-E9A43FDA9AC2}" srcOrd="1" destOrd="0" presId="urn:microsoft.com/office/officeart/2005/8/layout/vList2"/>
    <dgm:cxn modelId="{4C07F52A-057C-4FF5-A1DD-00018047BBFE}" type="presParOf" srcId="{FB471B77-EFED-44E5-B6BC-64362E33C5CE}" destId="{44FE1EF5-26AB-426A-A858-646560A40AEF}" srcOrd="2" destOrd="0" presId="urn:microsoft.com/office/officeart/2005/8/layout/vList2"/>
    <dgm:cxn modelId="{ACFE9597-B5C4-4324-B972-AADCEB4166E2}" type="presParOf" srcId="{FB471B77-EFED-44E5-B6BC-64362E33C5CE}" destId="{F5D1B7F2-380C-4AE4-95E4-1829D8E17519}" srcOrd="3" destOrd="0" presId="urn:microsoft.com/office/officeart/2005/8/layout/vList2"/>
    <dgm:cxn modelId="{C20DCBCF-C612-4904-8DF4-BECBF4D6AC69}" type="presParOf" srcId="{FB471B77-EFED-44E5-B6BC-64362E33C5CE}" destId="{8E7CB959-91CE-4ED1-9A4D-601BBB8DD3F3}" srcOrd="4" destOrd="0" presId="urn:microsoft.com/office/officeart/2005/8/layout/vList2"/>
    <dgm:cxn modelId="{41D4C0AD-D601-42C4-8786-00105EDAE29A}" type="presParOf" srcId="{FB471B77-EFED-44E5-B6BC-64362E33C5CE}" destId="{944E5EB4-7EAD-402F-95B2-DB337B59EDFE}" srcOrd="5" destOrd="0" presId="urn:microsoft.com/office/officeart/2005/8/layout/vList2"/>
    <dgm:cxn modelId="{9FD92374-200C-406A-BE28-35630EAD293E}" type="presParOf" srcId="{FB471B77-EFED-44E5-B6BC-64362E33C5CE}" destId="{4AC94628-B751-447B-8EFC-DB0B9E67FF7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743546B-0829-4966-B094-BEC74E3F218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0F338E34-8C55-4EAB-8078-F92ED1F0E23F}">
      <dgm:prSet/>
      <dgm:spPr/>
      <dgm:t>
        <a:bodyPr/>
        <a:lstStyle/>
        <a:p>
          <a:r>
            <a:rPr lang="es-VE" dirty="0"/>
            <a:t>De acuerdo con el informe, </a:t>
          </a:r>
          <a:r>
            <a:rPr lang="es-VE" b="1" dirty="0"/>
            <a:t>la hiperinflación </a:t>
          </a:r>
          <a:r>
            <a:rPr lang="es-VE" dirty="0"/>
            <a:t>y las políticas económicas y sociales promulgadas por el gobierno de Venezuela en los últimos diez años han debilitado </a:t>
          </a:r>
          <a:r>
            <a:rPr lang="es-VE" b="1" dirty="0"/>
            <a:t>los sistemas de producción y distribución de alimentos, </a:t>
          </a:r>
          <a:r>
            <a:rPr lang="es-VE" dirty="0"/>
            <a:t>aumentando la cantidad de personas que dependen del </a:t>
          </a:r>
          <a:r>
            <a:rPr lang="es-VE" b="1" dirty="0"/>
            <a:t>programa</a:t>
          </a:r>
          <a:r>
            <a:rPr lang="es-VE" dirty="0"/>
            <a:t> de alimentos. </a:t>
          </a:r>
          <a:endParaRPr lang="es-CO" dirty="0"/>
        </a:p>
      </dgm:t>
    </dgm:pt>
    <dgm:pt modelId="{5E4A8B7B-6A11-4E1B-A8A3-5F7495D3DB20}" type="parTrans" cxnId="{1773C536-F12E-4297-8CE9-57EAB34B373A}">
      <dgm:prSet/>
      <dgm:spPr/>
      <dgm:t>
        <a:bodyPr/>
        <a:lstStyle/>
        <a:p>
          <a:endParaRPr lang="es-CO"/>
        </a:p>
      </dgm:t>
    </dgm:pt>
    <dgm:pt modelId="{E2CD0869-8723-4F82-966F-16DC4A660DB7}" type="sibTrans" cxnId="{1773C536-F12E-4297-8CE9-57EAB34B373A}">
      <dgm:prSet/>
      <dgm:spPr/>
      <dgm:t>
        <a:bodyPr/>
        <a:lstStyle/>
        <a:p>
          <a:endParaRPr lang="es-CO"/>
        </a:p>
      </dgm:t>
    </dgm:pt>
    <dgm:pt modelId="{BAC2C412-9385-4CCA-9C97-B7935B4CBCA4}">
      <dgm:prSet/>
      <dgm:spPr/>
      <dgm:t>
        <a:bodyPr/>
        <a:lstStyle/>
        <a:p>
          <a:r>
            <a:rPr lang="es-VE" dirty="0"/>
            <a:t>Paradójicamente, esta dependencia, provoca que se ejerza un control social y político al utilizar los alimentos como una herramienta para obligar a los ciudadanos a apoyar políticamente, en el ejercicio de la democracia a las mismas personas que plantean estas políticas, configurándose un círculo vicioso alrededor de este derecho fundamental.</a:t>
          </a:r>
          <a:endParaRPr lang="es-CO" dirty="0"/>
        </a:p>
      </dgm:t>
    </dgm:pt>
    <dgm:pt modelId="{35E39F22-1149-412F-9364-C1F0C8C5723E}" type="parTrans" cxnId="{BD5768B1-3523-48F5-BDFC-B1A38DA30310}">
      <dgm:prSet/>
      <dgm:spPr/>
      <dgm:t>
        <a:bodyPr/>
        <a:lstStyle/>
        <a:p>
          <a:endParaRPr lang="es-CO"/>
        </a:p>
      </dgm:t>
    </dgm:pt>
    <dgm:pt modelId="{3B443536-90BE-4C80-A2E9-44632109EB41}" type="sibTrans" cxnId="{BD5768B1-3523-48F5-BDFC-B1A38DA30310}">
      <dgm:prSet/>
      <dgm:spPr/>
      <dgm:t>
        <a:bodyPr/>
        <a:lstStyle/>
        <a:p>
          <a:endParaRPr lang="es-CO"/>
        </a:p>
      </dgm:t>
    </dgm:pt>
    <dgm:pt modelId="{B3E1C44C-3589-4C98-8873-3B3740D63FA7}" type="pres">
      <dgm:prSet presAssocID="{1743546B-0829-4966-B094-BEC74E3F2184}" presName="linear" presStyleCnt="0">
        <dgm:presLayoutVars>
          <dgm:animLvl val="lvl"/>
          <dgm:resizeHandles val="exact"/>
        </dgm:presLayoutVars>
      </dgm:prSet>
      <dgm:spPr/>
    </dgm:pt>
    <dgm:pt modelId="{F6C2C2B8-F2EF-4087-A089-9C891F846A1C}" type="pres">
      <dgm:prSet presAssocID="{0F338E34-8C55-4EAB-8078-F92ED1F0E23F}" presName="parentText" presStyleLbl="node1" presStyleIdx="0" presStyleCnt="2">
        <dgm:presLayoutVars>
          <dgm:chMax val="0"/>
          <dgm:bulletEnabled val="1"/>
        </dgm:presLayoutVars>
      </dgm:prSet>
      <dgm:spPr/>
    </dgm:pt>
    <dgm:pt modelId="{09528F37-3961-46E0-9CA4-566EDF1499CC}" type="pres">
      <dgm:prSet presAssocID="{E2CD0869-8723-4F82-966F-16DC4A660DB7}" presName="spacer" presStyleCnt="0"/>
      <dgm:spPr/>
    </dgm:pt>
    <dgm:pt modelId="{8C23973B-BF32-4536-B16F-27DE2F28AA50}" type="pres">
      <dgm:prSet presAssocID="{BAC2C412-9385-4CCA-9C97-B7935B4CBCA4}" presName="parentText" presStyleLbl="node1" presStyleIdx="1" presStyleCnt="2">
        <dgm:presLayoutVars>
          <dgm:chMax val="0"/>
          <dgm:bulletEnabled val="1"/>
        </dgm:presLayoutVars>
      </dgm:prSet>
      <dgm:spPr/>
    </dgm:pt>
  </dgm:ptLst>
  <dgm:cxnLst>
    <dgm:cxn modelId="{9805EE2B-FBAC-4D3F-9CAB-E310759391A7}" type="presOf" srcId="{BAC2C412-9385-4CCA-9C97-B7935B4CBCA4}" destId="{8C23973B-BF32-4536-B16F-27DE2F28AA50}" srcOrd="0" destOrd="0" presId="urn:microsoft.com/office/officeart/2005/8/layout/vList2"/>
    <dgm:cxn modelId="{1773C536-F12E-4297-8CE9-57EAB34B373A}" srcId="{1743546B-0829-4966-B094-BEC74E3F2184}" destId="{0F338E34-8C55-4EAB-8078-F92ED1F0E23F}" srcOrd="0" destOrd="0" parTransId="{5E4A8B7B-6A11-4E1B-A8A3-5F7495D3DB20}" sibTransId="{E2CD0869-8723-4F82-966F-16DC4A660DB7}"/>
    <dgm:cxn modelId="{630EF483-50A4-4A1D-BA0F-06681E890CA3}" type="presOf" srcId="{1743546B-0829-4966-B094-BEC74E3F2184}" destId="{B3E1C44C-3589-4C98-8873-3B3740D63FA7}" srcOrd="0" destOrd="0" presId="urn:microsoft.com/office/officeart/2005/8/layout/vList2"/>
    <dgm:cxn modelId="{BD5768B1-3523-48F5-BDFC-B1A38DA30310}" srcId="{1743546B-0829-4966-B094-BEC74E3F2184}" destId="{BAC2C412-9385-4CCA-9C97-B7935B4CBCA4}" srcOrd="1" destOrd="0" parTransId="{35E39F22-1149-412F-9364-C1F0C8C5723E}" sibTransId="{3B443536-90BE-4C80-A2E9-44632109EB41}"/>
    <dgm:cxn modelId="{283CA2E6-F930-4C77-96D3-BDB0E116FEF4}" type="presOf" srcId="{0F338E34-8C55-4EAB-8078-F92ED1F0E23F}" destId="{F6C2C2B8-F2EF-4087-A089-9C891F846A1C}" srcOrd="0" destOrd="0" presId="urn:microsoft.com/office/officeart/2005/8/layout/vList2"/>
    <dgm:cxn modelId="{956E7DD5-37FE-4554-84D7-0101AC50E8F3}" type="presParOf" srcId="{B3E1C44C-3589-4C98-8873-3B3740D63FA7}" destId="{F6C2C2B8-F2EF-4087-A089-9C891F846A1C}" srcOrd="0" destOrd="0" presId="urn:microsoft.com/office/officeart/2005/8/layout/vList2"/>
    <dgm:cxn modelId="{279477A7-1C66-412D-8D1F-0C4C80766617}" type="presParOf" srcId="{B3E1C44C-3589-4C98-8873-3B3740D63FA7}" destId="{09528F37-3961-46E0-9CA4-566EDF1499CC}" srcOrd="1" destOrd="0" presId="urn:microsoft.com/office/officeart/2005/8/layout/vList2"/>
    <dgm:cxn modelId="{D934F38B-E0F1-4078-88CA-9F4226C7495F}" type="presParOf" srcId="{B3E1C44C-3589-4C98-8873-3B3740D63FA7}" destId="{8C23973B-BF32-4536-B16F-27DE2F28AA50}"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F67C9D6-8B5A-4701-88A7-C137B8243A6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C223A706-438C-4811-BD91-3ED0F961ED93}">
      <dgm:prSet custT="1"/>
      <dgm:spPr/>
      <dgm:t>
        <a:bodyPr/>
        <a:lstStyle/>
        <a:p>
          <a:r>
            <a:rPr lang="es-VE" sz="2000" dirty="0"/>
            <a:t>El daño ocurre por omisión, pues como lo manifiesta el Consejo de Derechos Humanos, el Estado Venezolano, no está utilizando todos los recursos disponibles para contener los perjuicios ocasionados a la población, además la omisión se extiende al no hacer uso de las ayudas internacionales para garantizar este derecho humano fundamental, sometiendo a la población a través de la violencia alimentaria a realizar filas de aproximadamente 10 horas. </a:t>
          </a:r>
          <a:endParaRPr lang="es-CO" sz="2000" dirty="0"/>
        </a:p>
      </dgm:t>
    </dgm:pt>
    <dgm:pt modelId="{B0B7607E-57FC-44F8-A8ED-5A69A10019BB}" type="parTrans" cxnId="{64C1D10B-2B3E-471D-90EB-7999DDC20980}">
      <dgm:prSet/>
      <dgm:spPr/>
      <dgm:t>
        <a:bodyPr/>
        <a:lstStyle/>
        <a:p>
          <a:endParaRPr lang="es-CO" sz="2000"/>
        </a:p>
      </dgm:t>
    </dgm:pt>
    <dgm:pt modelId="{DF4810E0-6FA8-462D-9DB0-926CB3583C8A}" type="sibTrans" cxnId="{64C1D10B-2B3E-471D-90EB-7999DDC20980}">
      <dgm:prSet/>
      <dgm:spPr/>
      <dgm:t>
        <a:bodyPr/>
        <a:lstStyle/>
        <a:p>
          <a:endParaRPr lang="es-CO" sz="2000"/>
        </a:p>
      </dgm:t>
    </dgm:pt>
    <dgm:pt modelId="{C2708397-1E22-4F7A-AF80-46CF47C7275C}">
      <dgm:prSet custT="1"/>
      <dgm:spPr/>
      <dgm:t>
        <a:bodyPr/>
        <a:lstStyle/>
        <a:p>
          <a:r>
            <a:rPr lang="es-VE" sz="1800"/>
            <a:t>El perjuicio consecuencia del daño es fisiológico por la deficiente alimentación y además moral y sicológico por estar sometidos los ciudadanos a coacciones ilegítimas por parte del Estado que causan angustia y zozobra en las familias. </a:t>
          </a:r>
          <a:endParaRPr lang="es-CO" sz="1800"/>
        </a:p>
      </dgm:t>
    </dgm:pt>
    <dgm:pt modelId="{7CB37509-E969-410C-91F0-21A5DE882AA7}" type="parTrans" cxnId="{29359A3D-ABF6-4E16-8402-7A251555C749}">
      <dgm:prSet/>
      <dgm:spPr/>
      <dgm:t>
        <a:bodyPr/>
        <a:lstStyle/>
        <a:p>
          <a:endParaRPr lang="es-CO" sz="2000"/>
        </a:p>
      </dgm:t>
    </dgm:pt>
    <dgm:pt modelId="{9BCEFA96-3A53-4A3B-9B57-6B87CCC9056E}" type="sibTrans" cxnId="{29359A3D-ABF6-4E16-8402-7A251555C749}">
      <dgm:prSet/>
      <dgm:spPr/>
      <dgm:t>
        <a:bodyPr/>
        <a:lstStyle/>
        <a:p>
          <a:endParaRPr lang="es-CO" sz="2000"/>
        </a:p>
      </dgm:t>
    </dgm:pt>
    <dgm:pt modelId="{54B2F010-24E5-486D-9322-71BA44C025BA}" type="pres">
      <dgm:prSet presAssocID="{4F67C9D6-8B5A-4701-88A7-C137B8243A60}" presName="linear" presStyleCnt="0">
        <dgm:presLayoutVars>
          <dgm:animLvl val="lvl"/>
          <dgm:resizeHandles val="exact"/>
        </dgm:presLayoutVars>
      </dgm:prSet>
      <dgm:spPr/>
    </dgm:pt>
    <dgm:pt modelId="{FE51FEE5-62F5-4CF3-A51C-0B1434DDB79E}" type="pres">
      <dgm:prSet presAssocID="{C223A706-438C-4811-BD91-3ED0F961ED93}" presName="parentText" presStyleLbl="node1" presStyleIdx="0" presStyleCnt="2" custScaleY="135526">
        <dgm:presLayoutVars>
          <dgm:chMax val="0"/>
          <dgm:bulletEnabled val="1"/>
        </dgm:presLayoutVars>
      </dgm:prSet>
      <dgm:spPr/>
    </dgm:pt>
    <dgm:pt modelId="{3DCE64AB-1E43-418B-BF2C-930A517ABCE4}" type="pres">
      <dgm:prSet presAssocID="{DF4810E0-6FA8-462D-9DB0-926CB3583C8A}" presName="spacer" presStyleCnt="0"/>
      <dgm:spPr/>
    </dgm:pt>
    <dgm:pt modelId="{AC4D849A-92EE-46EF-B823-1FA9278A1DD4}" type="pres">
      <dgm:prSet presAssocID="{C2708397-1E22-4F7A-AF80-46CF47C7275C}" presName="parentText" presStyleLbl="node1" presStyleIdx="1" presStyleCnt="2">
        <dgm:presLayoutVars>
          <dgm:chMax val="0"/>
          <dgm:bulletEnabled val="1"/>
        </dgm:presLayoutVars>
      </dgm:prSet>
      <dgm:spPr/>
    </dgm:pt>
  </dgm:ptLst>
  <dgm:cxnLst>
    <dgm:cxn modelId="{64C1D10B-2B3E-471D-90EB-7999DDC20980}" srcId="{4F67C9D6-8B5A-4701-88A7-C137B8243A60}" destId="{C223A706-438C-4811-BD91-3ED0F961ED93}" srcOrd="0" destOrd="0" parTransId="{B0B7607E-57FC-44F8-A8ED-5A69A10019BB}" sibTransId="{DF4810E0-6FA8-462D-9DB0-926CB3583C8A}"/>
    <dgm:cxn modelId="{072C2319-1F30-4671-940F-256584262300}" type="presOf" srcId="{4F67C9D6-8B5A-4701-88A7-C137B8243A60}" destId="{54B2F010-24E5-486D-9322-71BA44C025BA}" srcOrd="0" destOrd="0" presId="urn:microsoft.com/office/officeart/2005/8/layout/vList2"/>
    <dgm:cxn modelId="{D8AA243C-003D-49EC-98BC-507E6E2482F4}" type="presOf" srcId="{C223A706-438C-4811-BD91-3ED0F961ED93}" destId="{FE51FEE5-62F5-4CF3-A51C-0B1434DDB79E}" srcOrd="0" destOrd="0" presId="urn:microsoft.com/office/officeart/2005/8/layout/vList2"/>
    <dgm:cxn modelId="{29359A3D-ABF6-4E16-8402-7A251555C749}" srcId="{4F67C9D6-8B5A-4701-88A7-C137B8243A60}" destId="{C2708397-1E22-4F7A-AF80-46CF47C7275C}" srcOrd="1" destOrd="0" parTransId="{7CB37509-E969-410C-91F0-21A5DE882AA7}" sibTransId="{9BCEFA96-3A53-4A3B-9B57-6B87CCC9056E}"/>
    <dgm:cxn modelId="{BA186F46-9FB7-4984-9A1A-EB0498531328}" type="presOf" srcId="{C2708397-1E22-4F7A-AF80-46CF47C7275C}" destId="{AC4D849A-92EE-46EF-B823-1FA9278A1DD4}" srcOrd="0" destOrd="0" presId="urn:microsoft.com/office/officeart/2005/8/layout/vList2"/>
    <dgm:cxn modelId="{479B7DA2-CC86-4E91-B025-463DC7121596}" type="presParOf" srcId="{54B2F010-24E5-486D-9322-71BA44C025BA}" destId="{FE51FEE5-62F5-4CF3-A51C-0B1434DDB79E}" srcOrd="0" destOrd="0" presId="urn:microsoft.com/office/officeart/2005/8/layout/vList2"/>
    <dgm:cxn modelId="{A8A97CD2-7C21-470C-B233-525D347F1ABC}" type="presParOf" srcId="{54B2F010-24E5-486D-9322-71BA44C025BA}" destId="{3DCE64AB-1E43-418B-BF2C-930A517ABCE4}" srcOrd="1" destOrd="0" presId="urn:microsoft.com/office/officeart/2005/8/layout/vList2"/>
    <dgm:cxn modelId="{77BBA644-9DDC-4DD6-BDA1-5C3E887CC7D6}" type="presParOf" srcId="{54B2F010-24E5-486D-9322-71BA44C025BA}" destId="{AC4D849A-92EE-46EF-B823-1FA9278A1DD4}"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FE51E58-17D6-4A54-ADCE-55EB41D45E2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3CF4FC70-76B1-4019-818C-B336F94DA8CD}">
      <dgm:prSet/>
      <dgm:spPr/>
      <dgm:t>
        <a:bodyPr/>
        <a:lstStyle/>
        <a:p>
          <a:r>
            <a:rPr lang="es-VE" dirty="0"/>
            <a:t>Claramente encontramos un nexo causal entre los daños ocasionados a la población y las omisiones de la administración pública, por lo que podría configurarse a la luz del régimen objetivo, la responsabilidad del Estado venezolano por violencia alimentaria, lo cual podría ponerse en conocimiento del sistema judicial para intentar obtener una indemnización, así sea simbólica, pero sobre todo, para establecer que este accionar, así esté bajo el amparo de leyes o normas administrativas es ilegítimo, sobrepasa las cargas públicas que los ciudadanos están obligados a soportar y puede ser objeto de resarcimiento del daño. </a:t>
          </a:r>
          <a:endParaRPr lang="es-CO" dirty="0"/>
        </a:p>
      </dgm:t>
    </dgm:pt>
    <dgm:pt modelId="{8C848F7F-5BBD-4B8C-AA5F-AF5E21294D2C}" type="parTrans" cxnId="{8255A1BD-F087-4BB3-ADCE-96554D64D587}">
      <dgm:prSet/>
      <dgm:spPr/>
      <dgm:t>
        <a:bodyPr/>
        <a:lstStyle/>
        <a:p>
          <a:endParaRPr lang="es-CO"/>
        </a:p>
      </dgm:t>
    </dgm:pt>
    <dgm:pt modelId="{80271094-E656-47DC-829E-7156BE8A9B0B}" type="sibTrans" cxnId="{8255A1BD-F087-4BB3-ADCE-96554D64D587}">
      <dgm:prSet/>
      <dgm:spPr/>
      <dgm:t>
        <a:bodyPr/>
        <a:lstStyle/>
        <a:p>
          <a:endParaRPr lang="es-CO"/>
        </a:p>
      </dgm:t>
    </dgm:pt>
    <dgm:pt modelId="{BF386C62-4697-4100-9797-9FB2C8C5AF72}" type="pres">
      <dgm:prSet presAssocID="{AFE51E58-17D6-4A54-ADCE-55EB41D45E29}" presName="linear" presStyleCnt="0">
        <dgm:presLayoutVars>
          <dgm:animLvl val="lvl"/>
          <dgm:resizeHandles val="exact"/>
        </dgm:presLayoutVars>
      </dgm:prSet>
      <dgm:spPr/>
    </dgm:pt>
    <dgm:pt modelId="{1780176F-755C-4976-9511-2BFFA21992EE}" type="pres">
      <dgm:prSet presAssocID="{3CF4FC70-76B1-4019-818C-B336F94DA8CD}" presName="parentText" presStyleLbl="node1" presStyleIdx="0" presStyleCnt="1">
        <dgm:presLayoutVars>
          <dgm:chMax val="0"/>
          <dgm:bulletEnabled val="1"/>
        </dgm:presLayoutVars>
      </dgm:prSet>
      <dgm:spPr/>
    </dgm:pt>
  </dgm:ptLst>
  <dgm:cxnLst>
    <dgm:cxn modelId="{4571897B-6141-46A4-A1C7-7ABDFCABA7BC}" type="presOf" srcId="{3CF4FC70-76B1-4019-818C-B336F94DA8CD}" destId="{1780176F-755C-4976-9511-2BFFA21992EE}" srcOrd="0" destOrd="0" presId="urn:microsoft.com/office/officeart/2005/8/layout/vList2"/>
    <dgm:cxn modelId="{870AC47E-B8B5-492C-85FE-60D9CD33D5A4}" type="presOf" srcId="{AFE51E58-17D6-4A54-ADCE-55EB41D45E29}" destId="{BF386C62-4697-4100-9797-9FB2C8C5AF72}" srcOrd="0" destOrd="0" presId="urn:microsoft.com/office/officeart/2005/8/layout/vList2"/>
    <dgm:cxn modelId="{8255A1BD-F087-4BB3-ADCE-96554D64D587}" srcId="{AFE51E58-17D6-4A54-ADCE-55EB41D45E29}" destId="{3CF4FC70-76B1-4019-818C-B336F94DA8CD}" srcOrd="0" destOrd="0" parTransId="{8C848F7F-5BBD-4B8C-AA5F-AF5E21294D2C}" sibTransId="{80271094-E656-47DC-829E-7156BE8A9B0B}"/>
    <dgm:cxn modelId="{43B766AF-D71E-482F-BFAE-A9799545CBED}" type="presParOf" srcId="{BF386C62-4697-4100-9797-9FB2C8C5AF72}" destId="{1780176F-755C-4976-9511-2BFFA21992E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797DC5C-6A19-4F8A-8FEC-5963F9D2329F}"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s-CO"/>
        </a:p>
      </dgm:t>
    </dgm:pt>
    <dgm:pt modelId="{A514052B-F781-465E-8FD8-1E9F1BD1AD77}">
      <dgm:prSet custT="1"/>
      <dgm:spPr/>
      <dgm:t>
        <a:bodyPr/>
        <a:lstStyle/>
        <a:p>
          <a:r>
            <a:rPr lang="es-MX" sz="2800" b="1" dirty="0"/>
            <a:t>Caso 2: </a:t>
          </a:r>
          <a:br>
            <a:rPr lang="es-MX" sz="2800" b="1" dirty="0"/>
          </a:br>
          <a:r>
            <a:rPr lang="es-MX" sz="2800" b="1" dirty="0"/>
            <a:t>Según la doctrina (Iciarte, M., 2019a y Marrero, J. et al., 2018), la violencia alimentaria también tiene un componente moral, ya que se ejerce discriminación contra la población, porque se les obliga a inscribirse y solicitar la generación del denominado “</a:t>
          </a:r>
          <a:r>
            <a:rPr lang="es-MX" sz="2800" b="1" dirty="0">
              <a:effectLst>
                <a:outerShdw blurRad="38100" dist="38100" dir="2700000" algn="tl">
                  <a:srgbClr val="000000">
                    <a:alpha val="43137"/>
                  </a:srgbClr>
                </a:outerShdw>
              </a:effectLst>
            </a:rPr>
            <a:t>carnet de la patria</a:t>
          </a:r>
          <a:r>
            <a:rPr lang="es-MX" sz="2800" b="1" dirty="0"/>
            <a:t>” como único instrumento para ser beneficiario de las ayudas del gobierno. Este carnet se relaciona directamente con una postura política definida para su adquisición, es decir que si la persona no manifiesta tener esta postura política, no puede obtener este carnet. </a:t>
          </a:r>
          <a:endParaRPr lang="es-CO" sz="2800" dirty="0"/>
        </a:p>
      </dgm:t>
    </dgm:pt>
    <dgm:pt modelId="{65D536B6-7E6F-4039-92C1-0CD91F7B10BA}" type="parTrans" cxnId="{0E9112CF-74D1-40CC-B666-823F32050260}">
      <dgm:prSet/>
      <dgm:spPr/>
      <dgm:t>
        <a:bodyPr/>
        <a:lstStyle/>
        <a:p>
          <a:endParaRPr lang="es-CO" sz="5400"/>
        </a:p>
      </dgm:t>
    </dgm:pt>
    <dgm:pt modelId="{18B68424-611B-4825-8E39-B4AEF2F93495}" type="sibTrans" cxnId="{0E9112CF-74D1-40CC-B666-823F32050260}">
      <dgm:prSet/>
      <dgm:spPr/>
      <dgm:t>
        <a:bodyPr/>
        <a:lstStyle/>
        <a:p>
          <a:endParaRPr lang="es-CO" sz="5400"/>
        </a:p>
      </dgm:t>
    </dgm:pt>
    <dgm:pt modelId="{BB43E0C7-5C0C-44C2-8408-D46AF4000081}" type="pres">
      <dgm:prSet presAssocID="{F797DC5C-6A19-4F8A-8FEC-5963F9D2329F}" presName="linear" presStyleCnt="0">
        <dgm:presLayoutVars>
          <dgm:animLvl val="lvl"/>
          <dgm:resizeHandles val="exact"/>
        </dgm:presLayoutVars>
      </dgm:prSet>
      <dgm:spPr/>
    </dgm:pt>
    <dgm:pt modelId="{248177F6-2363-48B9-959E-2B7BE0CCF4F4}" type="pres">
      <dgm:prSet presAssocID="{A514052B-F781-465E-8FD8-1E9F1BD1AD77}" presName="parentText" presStyleLbl="node1" presStyleIdx="0" presStyleCnt="1" custScaleY="974575">
        <dgm:presLayoutVars>
          <dgm:chMax val="0"/>
          <dgm:bulletEnabled val="1"/>
        </dgm:presLayoutVars>
      </dgm:prSet>
      <dgm:spPr/>
    </dgm:pt>
  </dgm:ptLst>
  <dgm:cxnLst>
    <dgm:cxn modelId="{C2C02C05-8DDD-49A6-B11E-D769377302E4}" type="presOf" srcId="{F797DC5C-6A19-4F8A-8FEC-5963F9D2329F}" destId="{BB43E0C7-5C0C-44C2-8408-D46AF4000081}" srcOrd="0" destOrd="0" presId="urn:microsoft.com/office/officeart/2005/8/layout/vList2"/>
    <dgm:cxn modelId="{F6A50913-A2D2-4EF6-B2F2-01BCE1F40993}" type="presOf" srcId="{A514052B-F781-465E-8FD8-1E9F1BD1AD77}" destId="{248177F6-2363-48B9-959E-2B7BE0CCF4F4}" srcOrd="0" destOrd="0" presId="urn:microsoft.com/office/officeart/2005/8/layout/vList2"/>
    <dgm:cxn modelId="{0E9112CF-74D1-40CC-B666-823F32050260}" srcId="{F797DC5C-6A19-4F8A-8FEC-5963F9D2329F}" destId="{A514052B-F781-465E-8FD8-1E9F1BD1AD77}" srcOrd="0" destOrd="0" parTransId="{65D536B6-7E6F-4039-92C1-0CD91F7B10BA}" sibTransId="{18B68424-611B-4825-8E39-B4AEF2F93495}"/>
    <dgm:cxn modelId="{081BD86C-C807-421D-991C-5B17E8AB8E95}" type="presParOf" srcId="{BB43E0C7-5C0C-44C2-8408-D46AF4000081}" destId="{248177F6-2363-48B9-959E-2B7BE0CCF4F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C4FDE94-47EF-4719-BDD9-AC897D729DA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9200E95A-14CC-4BFD-8B92-EF21C0428E44}">
      <dgm:prSet/>
      <dgm:spPr/>
      <dgm:t>
        <a:bodyPr/>
        <a:lstStyle/>
        <a:p>
          <a:r>
            <a:rPr lang="es-VE"/>
            <a:t>Con este carnet, el beneficiario recibe una bolsa de comida denominada “Bolsa Clap”, quedando sometido a una “autoridad comunal”, generando una relación de inferioridad ante el miedo de perder ese beneficio. Landaeta en entrevista personal en el 2019, describe que la discriminación en la adjudicación de las bolsas clap no ha sido consolidada, debido a que la esencia del gentilicio venezolano se apuntala en la solidaridad, por lo tanto, inscribe personas no afectas al gobierno para que sean beneficiarios.</a:t>
          </a:r>
          <a:endParaRPr lang="es-CO"/>
        </a:p>
      </dgm:t>
    </dgm:pt>
    <dgm:pt modelId="{B40A9D1B-649E-4F24-90D6-BDD8F325D7FB}" type="parTrans" cxnId="{F980F15F-FFBC-4FFD-8663-9DB32C81BACA}">
      <dgm:prSet/>
      <dgm:spPr/>
      <dgm:t>
        <a:bodyPr/>
        <a:lstStyle/>
        <a:p>
          <a:endParaRPr lang="es-CO"/>
        </a:p>
      </dgm:t>
    </dgm:pt>
    <dgm:pt modelId="{8131C718-823D-4898-81F2-7A677C1FD9A6}" type="sibTrans" cxnId="{F980F15F-FFBC-4FFD-8663-9DB32C81BACA}">
      <dgm:prSet/>
      <dgm:spPr/>
      <dgm:t>
        <a:bodyPr/>
        <a:lstStyle/>
        <a:p>
          <a:endParaRPr lang="es-CO"/>
        </a:p>
      </dgm:t>
    </dgm:pt>
    <dgm:pt modelId="{508EA6C5-4B21-468D-801C-BDD3D422FDC0}">
      <dgm:prSet/>
      <dgm:spPr/>
      <dgm:t>
        <a:bodyPr/>
        <a:lstStyle/>
        <a:p>
          <a:r>
            <a:rPr lang="es-VE"/>
            <a:t>Una de las expresiones de los perjuicios derivados del daño, es precisamente el perjuicio moral, pues el daño es la disminución del patrimonio, no solo económico sino también moral de la persona que es sometida a una carga ilegítima por parte del Estado </a:t>
          </a:r>
          <a:r>
            <a:rPr lang="es-CO"/>
            <a:t>(Henao J. C., 1998)</a:t>
          </a:r>
          <a:r>
            <a:rPr lang="es-VE"/>
            <a:t>. En este caso, de nuevo se puede observar una vulneración de la dignidad humana de los ciudadanos por un lado, al obligarlos a pertenecer a grupos políticos bajo la amenaza de no recibir la Bolsa Clap y de otro lado siendo sometidos a discriminación de no portar el Carnet de la Patria. </a:t>
          </a:r>
          <a:endParaRPr lang="es-CO"/>
        </a:p>
      </dgm:t>
    </dgm:pt>
    <dgm:pt modelId="{470F26AD-1712-4295-A449-846B5D93B876}" type="parTrans" cxnId="{9A2A0CB1-F774-455A-A338-B653B4C93EDC}">
      <dgm:prSet/>
      <dgm:spPr/>
      <dgm:t>
        <a:bodyPr/>
        <a:lstStyle/>
        <a:p>
          <a:endParaRPr lang="es-CO"/>
        </a:p>
      </dgm:t>
    </dgm:pt>
    <dgm:pt modelId="{A4D14B91-FE08-4BFB-942F-E596584B1B55}" type="sibTrans" cxnId="{9A2A0CB1-F774-455A-A338-B653B4C93EDC}">
      <dgm:prSet/>
      <dgm:spPr/>
      <dgm:t>
        <a:bodyPr/>
        <a:lstStyle/>
        <a:p>
          <a:endParaRPr lang="es-CO"/>
        </a:p>
      </dgm:t>
    </dgm:pt>
    <dgm:pt modelId="{D4449EDD-1438-4596-8C78-77720396DE89}" type="pres">
      <dgm:prSet presAssocID="{AC4FDE94-47EF-4719-BDD9-AC897D729DAE}" presName="linear" presStyleCnt="0">
        <dgm:presLayoutVars>
          <dgm:animLvl val="lvl"/>
          <dgm:resizeHandles val="exact"/>
        </dgm:presLayoutVars>
      </dgm:prSet>
      <dgm:spPr/>
    </dgm:pt>
    <dgm:pt modelId="{861FB1A6-457D-4EA0-9634-CBB7C9D4749E}" type="pres">
      <dgm:prSet presAssocID="{9200E95A-14CC-4BFD-8B92-EF21C0428E44}" presName="parentText" presStyleLbl="node1" presStyleIdx="0" presStyleCnt="2">
        <dgm:presLayoutVars>
          <dgm:chMax val="0"/>
          <dgm:bulletEnabled val="1"/>
        </dgm:presLayoutVars>
      </dgm:prSet>
      <dgm:spPr/>
    </dgm:pt>
    <dgm:pt modelId="{A2CB3904-16B7-48EC-927B-F8DDD8BA1F6F}" type="pres">
      <dgm:prSet presAssocID="{8131C718-823D-4898-81F2-7A677C1FD9A6}" presName="spacer" presStyleCnt="0"/>
      <dgm:spPr/>
    </dgm:pt>
    <dgm:pt modelId="{A875F46F-C0E2-4EA1-8FC5-D669B2FB5F27}" type="pres">
      <dgm:prSet presAssocID="{508EA6C5-4B21-468D-801C-BDD3D422FDC0}" presName="parentText" presStyleLbl="node1" presStyleIdx="1" presStyleCnt="2">
        <dgm:presLayoutVars>
          <dgm:chMax val="0"/>
          <dgm:bulletEnabled val="1"/>
        </dgm:presLayoutVars>
      </dgm:prSet>
      <dgm:spPr/>
    </dgm:pt>
  </dgm:ptLst>
  <dgm:cxnLst>
    <dgm:cxn modelId="{C486771A-541B-4F6C-AC2D-BEE58FEADAF9}" type="presOf" srcId="{508EA6C5-4B21-468D-801C-BDD3D422FDC0}" destId="{A875F46F-C0E2-4EA1-8FC5-D669B2FB5F27}" srcOrd="0" destOrd="0" presId="urn:microsoft.com/office/officeart/2005/8/layout/vList2"/>
    <dgm:cxn modelId="{F980F15F-FFBC-4FFD-8663-9DB32C81BACA}" srcId="{AC4FDE94-47EF-4719-BDD9-AC897D729DAE}" destId="{9200E95A-14CC-4BFD-8B92-EF21C0428E44}" srcOrd="0" destOrd="0" parTransId="{B40A9D1B-649E-4F24-90D6-BDD8F325D7FB}" sibTransId="{8131C718-823D-4898-81F2-7A677C1FD9A6}"/>
    <dgm:cxn modelId="{D1713685-4D99-42C4-91F1-19D2B12D33B6}" type="presOf" srcId="{9200E95A-14CC-4BFD-8B92-EF21C0428E44}" destId="{861FB1A6-457D-4EA0-9634-CBB7C9D4749E}" srcOrd="0" destOrd="0" presId="urn:microsoft.com/office/officeart/2005/8/layout/vList2"/>
    <dgm:cxn modelId="{9A2A0CB1-F774-455A-A338-B653B4C93EDC}" srcId="{AC4FDE94-47EF-4719-BDD9-AC897D729DAE}" destId="{508EA6C5-4B21-468D-801C-BDD3D422FDC0}" srcOrd="1" destOrd="0" parTransId="{470F26AD-1712-4295-A449-846B5D93B876}" sibTransId="{A4D14B91-FE08-4BFB-942F-E596584B1B55}"/>
    <dgm:cxn modelId="{0FD763F2-1AC7-48E0-A150-14094F2126D6}" type="presOf" srcId="{AC4FDE94-47EF-4719-BDD9-AC897D729DAE}" destId="{D4449EDD-1438-4596-8C78-77720396DE89}" srcOrd="0" destOrd="0" presId="urn:microsoft.com/office/officeart/2005/8/layout/vList2"/>
    <dgm:cxn modelId="{7BEABA2E-612C-4E4F-B6B6-0771A11B5A56}" type="presParOf" srcId="{D4449EDD-1438-4596-8C78-77720396DE89}" destId="{861FB1A6-457D-4EA0-9634-CBB7C9D4749E}" srcOrd="0" destOrd="0" presId="urn:microsoft.com/office/officeart/2005/8/layout/vList2"/>
    <dgm:cxn modelId="{511E2A32-87E6-4F6F-89BE-DB0BC30115E1}" type="presParOf" srcId="{D4449EDD-1438-4596-8C78-77720396DE89}" destId="{A2CB3904-16B7-48EC-927B-F8DDD8BA1F6F}" srcOrd="1" destOrd="0" presId="urn:microsoft.com/office/officeart/2005/8/layout/vList2"/>
    <dgm:cxn modelId="{F4550A99-AA2F-4B8C-AED5-EB747610C0F2}" type="presParOf" srcId="{D4449EDD-1438-4596-8C78-77720396DE89}" destId="{A875F46F-C0E2-4EA1-8FC5-D669B2FB5F27}"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33B4F035-B910-4B85-A017-CDD91E68EF0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137F4179-E255-476B-AA87-FF59D9325D24}">
      <dgm:prSet/>
      <dgm:spPr/>
      <dgm:t>
        <a:bodyPr/>
        <a:lstStyle/>
        <a:p>
          <a:r>
            <a:rPr lang="es-VE"/>
            <a:t>El nexo causal, lo encontramos en que el Estado venezolano genera una situación de insuficiencia de alimentos adecuados y posteriormente implanta políticas de asistencialismo marcadas por la amenaza de vulneración del derecho a la alimentación, lo que podría constituirse en violencia alimentaria, ocasionando perjuicios morales por el sometimiento sicológico y político y fisiológicos para quienes no puedan alimentarse suficiente y adecuadamente debido al ejercicio de estas prácticas. </a:t>
          </a:r>
          <a:endParaRPr lang="es-CO"/>
        </a:p>
      </dgm:t>
    </dgm:pt>
    <dgm:pt modelId="{72B8DAB0-E8F2-460B-804E-DB3DE1233934}" type="parTrans" cxnId="{7AB83AE7-BA81-4E6B-B07F-F41033B51925}">
      <dgm:prSet/>
      <dgm:spPr/>
      <dgm:t>
        <a:bodyPr/>
        <a:lstStyle/>
        <a:p>
          <a:endParaRPr lang="es-CO"/>
        </a:p>
      </dgm:t>
    </dgm:pt>
    <dgm:pt modelId="{9261144E-922C-470B-8BE5-7A85B2000C08}" type="sibTrans" cxnId="{7AB83AE7-BA81-4E6B-B07F-F41033B51925}">
      <dgm:prSet/>
      <dgm:spPr/>
      <dgm:t>
        <a:bodyPr/>
        <a:lstStyle/>
        <a:p>
          <a:endParaRPr lang="es-CO"/>
        </a:p>
      </dgm:t>
    </dgm:pt>
    <dgm:pt modelId="{3A8FA2F8-0DDD-470D-92E8-BC6D412D2817}" type="pres">
      <dgm:prSet presAssocID="{33B4F035-B910-4B85-A017-CDD91E68EF0E}" presName="linear" presStyleCnt="0">
        <dgm:presLayoutVars>
          <dgm:animLvl val="lvl"/>
          <dgm:resizeHandles val="exact"/>
        </dgm:presLayoutVars>
      </dgm:prSet>
      <dgm:spPr/>
    </dgm:pt>
    <dgm:pt modelId="{77203DC9-5D7F-417E-9E2E-9E60F3FAA694}" type="pres">
      <dgm:prSet presAssocID="{137F4179-E255-476B-AA87-FF59D9325D24}" presName="parentText" presStyleLbl="node1" presStyleIdx="0" presStyleCnt="1">
        <dgm:presLayoutVars>
          <dgm:chMax val="0"/>
          <dgm:bulletEnabled val="1"/>
        </dgm:presLayoutVars>
      </dgm:prSet>
      <dgm:spPr/>
    </dgm:pt>
  </dgm:ptLst>
  <dgm:cxnLst>
    <dgm:cxn modelId="{C2482369-AEEF-4A98-9DD1-A72C67166CE2}" type="presOf" srcId="{137F4179-E255-476B-AA87-FF59D9325D24}" destId="{77203DC9-5D7F-417E-9E2E-9E60F3FAA694}" srcOrd="0" destOrd="0" presId="urn:microsoft.com/office/officeart/2005/8/layout/vList2"/>
    <dgm:cxn modelId="{B7CD054E-13F3-4E58-87B8-32CCFDC5752B}" type="presOf" srcId="{33B4F035-B910-4B85-A017-CDD91E68EF0E}" destId="{3A8FA2F8-0DDD-470D-92E8-BC6D412D2817}" srcOrd="0" destOrd="0" presId="urn:microsoft.com/office/officeart/2005/8/layout/vList2"/>
    <dgm:cxn modelId="{7AB83AE7-BA81-4E6B-B07F-F41033B51925}" srcId="{33B4F035-B910-4B85-A017-CDD91E68EF0E}" destId="{137F4179-E255-476B-AA87-FF59D9325D24}" srcOrd="0" destOrd="0" parTransId="{72B8DAB0-E8F2-460B-804E-DB3DE1233934}" sibTransId="{9261144E-922C-470B-8BE5-7A85B2000C08}"/>
    <dgm:cxn modelId="{2A41E9D8-D8DE-4C7B-BAAD-81AA21DD9BCD}" type="presParOf" srcId="{3A8FA2F8-0DDD-470D-92E8-BC6D412D2817}" destId="{77203DC9-5D7F-417E-9E2E-9E60F3FAA69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4865AD6-5647-4AE2-9886-A627602B66F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5DD600B0-ADC8-4B08-94B0-A1AE619E35E1}">
      <dgm:prSet custT="1"/>
      <dgm:spPr/>
      <dgm:t>
        <a:bodyPr/>
        <a:lstStyle/>
        <a:p>
          <a:r>
            <a:rPr lang="es-VE" sz="2400" dirty="0"/>
            <a:t>La violencia alimentaria es un concepto que no solo se presenta en el campo sociológico, sino que también tiene un componente jurídico, pues al vulnerar derechos humanos como la alimentación, la dignidad y el derecho a no ser discriminado, puede ser objeto de reclamos judiciales que conlleven al resarcimiento de los perjuicios ocasionados por el daño de ejercer esta práctica. </a:t>
          </a:r>
          <a:endParaRPr lang="es-CO" sz="2400" dirty="0"/>
        </a:p>
      </dgm:t>
    </dgm:pt>
    <dgm:pt modelId="{2DB0D26C-FF44-4059-AE97-15FD93F17BAC}" type="parTrans" cxnId="{BCC6ED9B-E49E-4F99-A0AD-196A599861B4}">
      <dgm:prSet/>
      <dgm:spPr/>
      <dgm:t>
        <a:bodyPr/>
        <a:lstStyle/>
        <a:p>
          <a:endParaRPr lang="es-CO" sz="2000"/>
        </a:p>
      </dgm:t>
    </dgm:pt>
    <dgm:pt modelId="{6ABDF903-07FB-4334-973E-214ED6AD3F1C}" type="sibTrans" cxnId="{BCC6ED9B-E49E-4F99-A0AD-196A599861B4}">
      <dgm:prSet/>
      <dgm:spPr/>
      <dgm:t>
        <a:bodyPr/>
        <a:lstStyle/>
        <a:p>
          <a:endParaRPr lang="es-CO" sz="2000"/>
        </a:p>
      </dgm:t>
    </dgm:pt>
    <dgm:pt modelId="{D63665C8-78FF-40C0-9D67-5212B9685C61}">
      <dgm:prSet custT="1"/>
      <dgm:spPr/>
      <dgm:t>
        <a:bodyPr/>
        <a:lstStyle/>
        <a:p>
          <a:r>
            <a:rPr lang="es-VE" sz="2400" dirty="0"/>
            <a:t>Las teorías sobre la responsabilidad del Estado son aplicables a los estados constitucionales y deben tener un desarrollo legal y jurisprudencial en Venezuela que permita a los ciudadanos herramientas jurídicas de defensa de sus derechos humanos.  </a:t>
          </a:r>
          <a:endParaRPr lang="es-CO" sz="2400" dirty="0"/>
        </a:p>
      </dgm:t>
    </dgm:pt>
    <dgm:pt modelId="{927364D5-1581-45BC-B6F9-8BF5FF4DB940}" type="parTrans" cxnId="{32E2AE12-8809-4A4A-AD68-8EB18EF4F7CB}">
      <dgm:prSet/>
      <dgm:spPr/>
      <dgm:t>
        <a:bodyPr/>
        <a:lstStyle/>
        <a:p>
          <a:endParaRPr lang="es-CO" sz="2000"/>
        </a:p>
      </dgm:t>
    </dgm:pt>
    <dgm:pt modelId="{D500D768-4E5F-48F4-A5AC-B2A2A8206DB8}" type="sibTrans" cxnId="{32E2AE12-8809-4A4A-AD68-8EB18EF4F7CB}">
      <dgm:prSet/>
      <dgm:spPr/>
      <dgm:t>
        <a:bodyPr/>
        <a:lstStyle/>
        <a:p>
          <a:endParaRPr lang="es-CO" sz="2000"/>
        </a:p>
      </dgm:t>
    </dgm:pt>
    <dgm:pt modelId="{4CAB1369-FED9-405E-8EF7-F539EB130892}" type="pres">
      <dgm:prSet presAssocID="{B4865AD6-5647-4AE2-9886-A627602B66F7}" presName="linear" presStyleCnt="0">
        <dgm:presLayoutVars>
          <dgm:animLvl val="lvl"/>
          <dgm:resizeHandles val="exact"/>
        </dgm:presLayoutVars>
      </dgm:prSet>
      <dgm:spPr/>
    </dgm:pt>
    <dgm:pt modelId="{022C46EC-47E2-4C0D-B89E-0ABDF2538FC9}" type="pres">
      <dgm:prSet presAssocID="{5DD600B0-ADC8-4B08-94B0-A1AE619E35E1}" presName="parentText" presStyleLbl="node1" presStyleIdx="0" presStyleCnt="2" custScaleY="129077">
        <dgm:presLayoutVars>
          <dgm:chMax val="0"/>
          <dgm:bulletEnabled val="1"/>
        </dgm:presLayoutVars>
      </dgm:prSet>
      <dgm:spPr/>
    </dgm:pt>
    <dgm:pt modelId="{0BA3D737-21C9-4AF9-88C5-BC61869DA90D}" type="pres">
      <dgm:prSet presAssocID="{6ABDF903-07FB-4334-973E-214ED6AD3F1C}" presName="spacer" presStyleCnt="0"/>
      <dgm:spPr/>
    </dgm:pt>
    <dgm:pt modelId="{3396BA3F-90A0-43D6-A3B2-E95893F8E3A2}" type="pres">
      <dgm:prSet presAssocID="{D63665C8-78FF-40C0-9D67-5212B9685C61}" presName="parentText" presStyleLbl="node1" presStyleIdx="1" presStyleCnt="2">
        <dgm:presLayoutVars>
          <dgm:chMax val="0"/>
          <dgm:bulletEnabled val="1"/>
        </dgm:presLayoutVars>
      </dgm:prSet>
      <dgm:spPr/>
    </dgm:pt>
  </dgm:ptLst>
  <dgm:cxnLst>
    <dgm:cxn modelId="{32E2AE12-8809-4A4A-AD68-8EB18EF4F7CB}" srcId="{B4865AD6-5647-4AE2-9886-A627602B66F7}" destId="{D63665C8-78FF-40C0-9D67-5212B9685C61}" srcOrd="1" destOrd="0" parTransId="{927364D5-1581-45BC-B6F9-8BF5FF4DB940}" sibTransId="{D500D768-4E5F-48F4-A5AC-B2A2A8206DB8}"/>
    <dgm:cxn modelId="{3FC2FC18-2AE7-4000-B900-B5491C94A08C}" type="presOf" srcId="{5DD600B0-ADC8-4B08-94B0-A1AE619E35E1}" destId="{022C46EC-47E2-4C0D-B89E-0ABDF2538FC9}" srcOrd="0" destOrd="0" presId="urn:microsoft.com/office/officeart/2005/8/layout/vList2"/>
    <dgm:cxn modelId="{BCC6ED9B-E49E-4F99-A0AD-196A599861B4}" srcId="{B4865AD6-5647-4AE2-9886-A627602B66F7}" destId="{5DD600B0-ADC8-4B08-94B0-A1AE619E35E1}" srcOrd="0" destOrd="0" parTransId="{2DB0D26C-FF44-4059-AE97-15FD93F17BAC}" sibTransId="{6ABDF903-07FB-4334-973E-214ED6AD3F1C}"/>
    <dgm:cxn modelId="{E9911FBC-4E10-4375-9F1F-71EF60589E70}" type="presOf" srcId="{B4865AD6-5647-4AE2-9886-A627602B66F7}" destId="{4CAB1369-FED9-405E-8EF7-F539EB130892}" srcOrd="0" destOrd="0" presId="urn:microsoft.com/office/officeart/2005/8/layout/vList2"/>
    <dgm:cxn modelId="{1F76C0BF-B2C8-4376-AC75-4966392A4A8F}" type="presOf" srcId="{D63665C8-78FF-40C0-9D67-5212B9685C61}" destId="{3396BA3F-90A0-43D6-A3B2-E95893F8E3A2}" srcOrd="0" destOrd="0" presId="urn:microsoft.com/office/officeart/2005/8/layout/vList2"/>
    <dgm:cxn modelId="{99092C67-EC80-4E2B-A5C3-C599DD8DB25E}" type="presParOf" srcId="{4CAB1369-FED9-405E-8EF7-F539EB130892}" destId="{022C46EC-47E2-4C0D-B89E-0ABDF2538FC9}" srcOrd="0" destOrd="0" presId="urn:microsoft.com/office/officeart/2005/8/layout/vList2"/>
    <dgm:cxn modelId="{46789827-34C7-42EA-A1F6-56177E24DC11}" type="presParOf" srcId="{4CAB1369-FED9-405E-8EF7-F539EB130892}" destId="{0BA3D737-21C9-4AF9-88C5-BC61869DA90D}" srcOrd="1" destOrd="0" presId="urn:microsoft.com/office/officeart/2005/8/layout/vList2"/>
    <dgm:cxn modelId="{790000A3-AB95-49AF-A7A2-3395C8C5C06D}" type="presParOf" srcId="{4CAB1369-FED9-405E-8EF7-F539EB130892}" destId="{3396BA3F-90A0-43D6-A3B2-E95893F8E3A2}"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1F8B330C-EF1F-456A-994C-659D1EFA624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5162C4C3-8692-4978-B5F8-0F623CF8781B}">
      <dgm:prSet/>
      <dgm:spPr/>
      <dgm:t>
        <a:bodyPr/>
        <a:lstStyle/>
        <a:p>
          <a:r>
            <a:rPr lang="es-VE" dirty="0"/>
            <a:t>La responsabilidad objetiva del Estado no necesariamente debe estar precedida de una falla en el servicio, sino que puede ser consecuencia del accionar de la administración pública que supere el equilibrio de las cargas públicas en cualquier sociedad. </a:t>
          </a:r>
          <a:endParaRPr lang="es-CO" dirty="0"/>
        </a:p>
      </dgm:t>
    </dgm:pt>
    <dgm:pt modelId="{77046DFE-7258-445D-AA3C-C790D24DA74C}" type="parTrans" cxnId="{2F12DC5D-68C6-4B21-B3BC-D5EB5A6FB04D}">
      <dgm:prSet/>
      <dgm:spPr/>
      <dgm:t>
        <a:bodyPr/>
        <a:lstStyle/>
        <a:p>
          <a:endParaRPr lang="es-CO"/>
        </a:p>
      </dgm:t>
    </dgm:pt>
    <dgm:pt modelId="{677251A3-D668-493E-A39A-8FFEFFEA49EC}" type="sibTrans" cxnId="{2F12DC5D-68C6-4B21-B3BC-D5EB5A6FB04D}">
      <dgm:prSet/>
      <dgm:spPr/>
      <dgm:t>
        <a:bodyPr/>
        <a:lstStyle/>
        <a:p>
          <a:endParaRPr lang="es-CO"/>
        </a:p>
      </dgm:t>
    </dgm:pt>
    <dgm:pt modelId="{431E8F09-3095-465F-BF65-66E522D3007F}">
      <dgm:prSet/>
      <dgm:spPr/>
      <dgm:t>
        <a:bodyPr/>
        <a:lstStyle/>
        <a:p>
          <a:r>
            <a:rPr lang="es-VE"/>
            <a:t>Se debe considerar la violencia alimentaria, no solo como una teoría que nos ayude a entender el comportamiento político del Gobierno venezolano, sino como un régimen de responsabilidad del Estado aplicable a todos los estados constitucionales. </a:t>
          </a:r>
          <a:endParaRPr lang="es-CO"/>
        </a:p>
      </dgm:t>
    </dgm:pt>
    <dgm:pt modelId="{4638F722-72F4-4456-B802-0BE0AD3F6941}" type="parTrans" cxnId="{5E75435C-6608-40CC-93F9-27D5A45DF871}">
      <dgm:prSet/>
      <dgm:spPr/>
      <dgm:t>
        <a:bodyPr/>
        <a:lstStyle/>
        <a:p>
          <a:endParaRPr lang="es-CO"/>
        </a:p>
      </dgm:t>
    </dgm:pt>
    <dgm:pt modelId="{0F9846B0-797E-4C87-BA2C-4714CBF29DD3}" type="sibTrans" cxnId="{5E75435C-6608-40CC-93F9-27D5A45DF871}">
      <dgm:prSet/>
      <dgm:spPr/>
      <dgm:t>
        <a:bodyPr/>
        <a:lstStyle/>
        <a:p>
          <a:endParaRPr lang="es-CO"/>
        </a:p>
      </dgm:t>
    </dgm:pt>
    <dgm:pt modelId="{68550EEE-007D-4863-BBC3-C9D3D94C18F2}" type="pres">
      <dgm:prSet presAssocID="{1F8B330C-EF1F-456A-994C-659D1EFA6244}" presName="linear" presStyleCnt="0">
        <dgm:presLayoutVars>
          <dgm:animLvl val="lvl"/>
          <dgm:resizeHandles val="exact"/>
        </dgm:presLayoutVars>
      </dgm:prSet>
      <dgm:spPr/>
    </dgm:pt>
    <dgm:pt modelId="{3C876835-B545-47FE-89DB-1EF0B362B95D}" type="pres">
      <dgm:prSet presAssocID="{5162C4C3-8692-4978-B5F8-0F623CF8781B}" presName="parentText" presStyleLbl="node1" presStyleIdx="0" presStyleCnt="2" custScaleY="95652">
        <dgm:presLayoutVars>
          <dgm:chMax val="0"/>
          <dgm:bulletEnabled val="1"/>
        </dgm:presLayoutVars>
      </dgm:prSet>
      <dgm:spPr/>
    </dgm:pt>
    <dgm:pt modelId="{B2CA3807-DA6D-40E8-9BC8-BA8B65BED73D}" type="pres">
      <dgm:prSet presAssocID="{677251A3-D668-493E-A39A-8FFEFFEA49EC}" presName="spacer" presStyleCnt="0"/>
      <dgm:spPr/>
    </dgm:pt>
    <dgm:pt modelId="{58C9D8B2-B583-4955-A22B-9D89792A241E}" type="pres">
      <dgm:prSet presAssocID="{431E8F09-3095-465F-BF65-66E522D3007F}" presName="parentText" presStyleLbl="node1" presStyleIdx="1" presStyleCnt="2">
        <dgm:presLayoutVars>
          <dgm:chMax val="0"/>
          <dgm:bulletEnabled val="1"/>
        </dgm:presLayoutVars>
      </dgm:prSet>
      <dgm:spPr/>
    </dgm:pt>
  </dgm:ptLst>
  <dgm:cxnLst>
    <dgm:cxn modelId="{20C9FC5B-EAC5-45A4-881B-264B768CDDF2}" type="presOf" srcId="{1F8B330C-EF1F-456A-994C-659D1EFA6244}" destId="{68550EEE-007D-4863-BBC3-C9D3D94C18F2}" srcOrd="0" destOrd="0" presId="urn:microsoft.com/office/officeart/2005/8/layout/vList2"/>
    <dgm:cxn modelId="{5E75435C-6608-40CC-93F9-27D5A45DF871}" srcId="{1F8B330C-EF1F-456A-994C-659D1EFA6244}" destId="{431E8F09-3095-465F-BF65-66E522D3007F}" srcOrd="1" destOrd="0" parTransId="{4638F722-72F4-4456-B802-0BE0AD3F6941}" sibTransId="{0F9846B0-797E-4C87-BA2C-4714CBF29DD3}"/>
    <dgm:cxn modelId="{2F12DC5D-68C6-4B21-B3BC-D5EB5A6FB04D}" srcId="{1F8B330C-EF1F-456A-994C-659D1EFA6244}" destId="{5162C4C3-8692-4978-B5F8-0F623CF8781B}" srcOrd="0" destOrd="0" parTransId="{77046DFE-7258-445D-AA3C-C790D24DA74C}" sibTransId="{677251A3-D668-493E-A39A-8FFEFFEA49EC}"/>
    <dgm:cxn modelId="{0B0C32AD-A4B2-41F4-BB71-5500E450C80B}" type="presOf" srcId="{431E8F09-3095-465F-BF65-66E522D3007F}" destId="{58C9D8B2-B583-4955-A22B-9D89792A241E}" srcOrd="0" destOrd="0" presId="urn:microsoft.com/office/officeart/2005/8/layout/vList2"/>
    <dgm:cxn modelId="{88791DF2-10FF-415A-95C3-1D6BD49A777A}" type="presOf" srcId="{5162C4C3-8692-4978-B5F8-0F623CF8781B}" destId="{3C876835-B545-47FE-89DB-1EF0B362B95D}" srcOrd="0" destOrd="0" presId="urn:microsoft.com/office/officeart/2005/8/layout/vList2"/>
    <dgm:cxn modelId="{A4B6F543-C2C5-44D8-A37E-E713E962FF4E}" type="presParOf" srcId="{68550EEE-007D-4863-BBC3-C9D3D94C18F2}" destId="{3C876835-B545-47FE-89DB-1EF0B362B95D}" srcOrd="0" destOrd="0" presId="urn:microsoft.com/office/officeart/2005/8/layout/vList2"/>
    <dgm:cxn modelId="{9FC301CE-6D09-4F9E-B14C-7491EE3D4326}" type="presParOf" srcId="{68550EEE-007D-4863-BBC3-C9D3D94C18F2}" destId="{B2CA3807-DA6D-40E8-9BC8-BA8B65BED73D}" srcOrd="1" destOrd="0" presId="urn:microsoft.com/office/officeart/2005/8/layout/vList2"/>
    <dgm:cxn modelId="{62F66F83-5DA3-4B66-A638-1E53C3ACBB6B}" type="presParOf" srcId="{68550EEE-007D-4863-BBC3-C9D3D94C18F2}" destId="{58C9D8B2-B583-4955-A22B-9D89792A241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1A158-1172-412F-98AB-FE49E54624C6}">
      <dsp:nvSpPr>
        <dsp:cNvPr id="0" name=""/>
        <dsp:cNvSpPr/>
      </dsp:nvSpPr>
      <dsp:spPr>
        <a:xfrm>
          <a:off x="1245441" y="0"/>
          <a:ext cx="8022277" cy="4186317"/>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VE" sz="2400" kern="1200" dirty="0">
              <a:latin typeface="Times New Roman" panose="02020603050405020304" pitchFamily="18" charset="0"/>
              <a:cs typeface="Times New Roman" panose="02020603050405020304" pitchFamily="18" charset="0"/>
            </a:rPr>
            <a:t>La violencia alimentaria es definida por </a:t>
          </a:r>
          <a:r>
            <a:rPr lang="es-VE" sz="2400" kern="1200" dirty="0" err="1">
              <a:latin typeface="Times New Roman" panose="02020603050405020304" pitchFamily="18" charset="0"/>
              <a:cs typeface="Times New Roman" panose="02020603050405020304" pitchFamily="18" charset="0"/>
            </a:rPr>
            <a:t>Iciarte</a:t>
          </a:r>
          <a:r>
            <a:rPr lang="es-VE" sz="2400" kern="1200" dirty="0">
              <a:latin typeface="Times New Roman" panose="02020603050405020304" pitchFamily="18" charset="0"/>
              <a:cs typeface="Times New Roman" panose="02020603050405020304" pitchFamily="18" charset="0"/>
            </a:rPr>
            <a:t> (2019a) como </a:t>
          </a:r>
          <a:r>
            <a:rPr lang="es-VE" sz="2400" i="1" kern="1200" dirty="0">
              <a:latin typeface="Times New Roman" panose="02020603050405020304" pitchFamily="18" charset="0"/>
              <a:cs typeface="Times New Roman" panose="02020603050405020304" pitchFamily="18" charset="0"/>
            </a:rPr>
            <a:t>“Toda forma de expresión que someta al ser humano a procesos indignos en el acceso y disponibilidad de alimentos, sometiéndolos a restricciones, limitaciones, controles y condiciones de adquisición, violando su derecho humano básico fundamental de alimentarse de forma adecuada”</a:t>
          </a:r>
          <a:r>
            <a:rPr lang="es-VE" sz="2400" kern="1200" dirty="0">
              <a:latin typeface="Times New Roman" panose="02020603050405020304" pitchFamily="18" charset="0"/>
              <a:cs typeface="Times New Roman" panose="02020603050405020304" pitchFamily="18" charset="0"/>
            </a:rPr>
            <a:t>. La violencia alimentaria tiene como consecuencia jurídica la transgresión del derecho a la alimentación y consecuentemente el deber de reparar por parte de quien ha ocasionado el daño. </a:t>
          </a:r>
          <a:endParaRPr lang="es-CO" sz="2400" kern="1200" dirty="0">
            <a:latin typeface="Times New Roman" panose="02020603050405020304" pitchFamily="18" charset="0"/>
            <a:cs typeface="Times New Roman" panose="02020603050405020304" pitchFamily="18" charset="0"/>
          </a:endParaRPr>
        </a:p>
      </dsp:txBody>
      <dsp:txXfrm>
        <a:off x="1368054" y="122613"/>
        <a:ext cx="7777051" cy="39410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A177C-1474-46FD-83C2-AD83FA3C39B5}">
      <dsp:nvSpPr>
        <dsp:cNvPr id="0" name=""/>
        <dsp:cNvSpPr/>
      </dsp:nvSpPr>
      <dsp:spPr>
        <a:xfrm>
          <a:off x="347562" y="0"/>
          <a:ext cx="8376721" cy="5565965"/>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9CAA55-BCA1-4AC0-9A39-E00FEF9B5B39}">
      <dsp:nvSpPr>
        <dsp:cNvPr id="0" name=""/>
        <dsp:cNvSpPr/>
      </dsp:nvSpPr>
      <dsp:spPr>
        <a:xfrm>
          <a:off x="200014" y="720670"/>
          <a:ext cx="3460382" cy="1582047"/>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VE" sz="1400" kern="1200" dirty="0"/>
            <a:t>Estado se encuentra obligado constitucionalmente a garantizar la seguridad alimentaria de la población (art.305 CRBV). </a:t>
          </a:r>
          <a:endParaRPr lang="es-CO" sz="1400" kern="1200" dirty="0"/>
        </a:p>
      </dsp:txBody>
      <dsp:txXfrm>
        <a:off x="277243" y="797899"/>
        <a:ext cx="3305924" cy="1427589"/>
      </dsp:txXfrm>
    </dsp:sp>
    <dsp:sp modelId="{8E6B42A5-1E95-414B-B119-4AF42DC6AAB1}">
      <dsp:nvSpPr>
        <dsp:cNvPr id="0" name=""/>
        <dsp:cNvSpPr/>
      </dsp:nvSpPr>
      <dsp:spPr>
        <a:xfrm>
          <a:off x="4849520" y="789854"/>
          <a:ext cx="3637714" cy="1443677"/>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VE" sz="1400" kern="1200" dirty="0"/>
            <a:t>Existe una disposición, también de rango constitucional, que proscribe negar el reconocimiento de los derechos humanos y de sus garantías, aunque no figuren expresamente (art. 22 CRBV)</a:t>
          </a:r>
          <a:endParaRPr lang="es-CO" sz="1400" kern="1200" dirty="0"/>
        </a:p>
      </dsp:txBody>
      <dsp:txXfrm>
        <a:off x="4919995" y="860329"/>
        <a:ext cx="3496764" cy="1302727"/>
      </dsp:txXfrm>
    </dsp:sp>
    <dsp:sp modelId="{43C9D266-F69D-49FC-8C65-709BA84DDCDC}">
      <dsp:nvSpPr>
        <dsp:cNvPr id="0" name=""/>
        <dsp:cNvSpPr/>
      </dsp:nvSpPr>
      <dsp:spPr>
        <a:xfrm>
          <a:off x="288356" y="3097704"/>
          <a:ext cx="3540666" cy="2226386"/>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VE" sz="1400" kern="1200" dirty="0"/>
            <a:t>Ha suscrito el Pacto Internacional de Derechos Económicos, Sociales y Culturales, el cual invoca en su artículo 11, el derecho a una alimentación adecuada, el derecho de toda persona a estar protegida contra el hambre y la obligación de los Estados de adoptar medidas, tanto de forma individual como a través de la cooperación internacional, destinadas a combatir el hambre, para garantizar el derecho a la alimentación.   </a:t>
          </a:r>
          <a:endParaRPr lang="es-CO" sz="1400" kern="1200" dirty="0"/>
        </a:p>
      </dsp:txBody>
      <dsp:txXfrm>
        <a:off x="397039" y="3206387"/>
        <a:ext cx="3323300" cy="2009020"/>
      </dsp:txXfrm>
    </dsp:sp>
    <dsp:sp modelId="{FE874811-18E8-4D76-B7B8-5CFC148BCCF7}">
      <dsp:nvSpPr>
        <dsp:cNvPr id="0" name=""/>
        <dsp:cNvSpPr/>
      </dsp:nvSpPr>
      <dsp:spPr>
        <a:xfrm>
          <a:off x="4834559" y="3067737"/>
          <a:ext cx="3907507" cy="2226386"/>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VE" sz="1400" kern="1200" dirty="0"/>
            <a:t>Cuenta con un régimen normativo de jerarquía constitucional que prescribe la responsabilidad de la administración y de sus funcionarios, por actos que transgredan los derechos. </a:t>
          </a:r>
          <a:endParaRPr lang="es-CO" sz="1400" kern="1200" dirty="0"/>
        </a:p>
      </dsp:txBody>
      <dsp:txXfrm>
        <a:off x="4943242" y="3176420"/>
        <a:ext cx="3690141" cy="20090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6E110A-7159-45BB-A5B7-78B659DD731A}">
      <dsp:nvSpPr>
        <dsp:cNvPr id="0" name=""/>
        <dsp:cNvSpPr/>
      </dsp:nvSpPr>
      <dsp:spPr>
        <a:xfrm>
          <a:off x="0" y="94029"/>
          <a:ext cx="10233887" cy="2433307"/>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VE" sz="2400" kern="1200" dirty="0"/>
            <a:t>Incumplimiento en la satisfacción de una alimentación adecuada, suficiente, accesible y de forma digna, genera responsabilidad del Estado, la cual debe ser sancionada y resarcidos los daños, en cuanto aplique.</a:t>
          </a:r>
          <a:endParaRPr lang="es-CO" sz="2400" kern="1200" dirty="0"/>
        </a:p>
      </dsp:txBody>
      <dsp:txXfrm>
        <a:off x="118784" y="212813"/>
        <a:ext cx="9996319" cy="2195739"/>
      </dsp:txXfrm>
    </dsp:sp>
    <dsp:sp modelId="{217D4119-F42D-4F1C-B564-0CFE71068C9C}">
      <dsp:nvSpPr>
        <dsp:cNvPr id="0" name=""/>
        <dsp:cNvSpPr/>
      </dsp:nvSpPr>
      <dsp:spPr>
        <a:xfrm>
          <a:off x="0" y="2596456"/>
          <a:ext cx="10233887" cy="2433307"/>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VE" sz="2400" kern="1200"/>
            <a:t>Este </a:t>
          </a:r>
          <a:r>
            <a:rPr lang="es-VE" sz="2400" kern="1200" dirty="0"/>
            <a:t>estudio resulta relevante porque permite realizar una aproximación del estado de progreso del acceso a la justicia y de su real efectividad en cuanto al cumplimiento o incumplimiento de parte del Estado venezolano de su obligación de garantizar a la población el derecho a la alimentación, pero sobre todo de las acciones que generan responsabilidad del Estado venezolano por violencia alimentaria. </a:t>
          </a:r>
          <a:endParaRPr lang="es-CO" sz="2400" kern="1200" dirty="0"/>
        </a:p>
      </dsp:txBody>
      <dsp:txXfrm>
        <a:off x="118784" y="2715240"/>
        <a:ext cx="9996319" cy="21957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7F19C4-D97E-40F2-85BB-A6545D03A678}">
      <dsp:nvSpPr>
        <dsp:cNvPr id="0" name=""/>
        <dsp:cNvSpPr/>
      </dsp:nvSpPr>
      <dsp:spPr>
        <a:xfrm>
          <a:off x="185264" y="-169856"/>
          <a:ext cx="9843652" cy="5517396"/>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EA27A978-5E15-4010-9D1B-4EE221F3A21F}">
      <dsp:nvSpPr>
        <dsp:cNvPr id="0" name=""/>
        <dsp:cNvSpPr/>
      </dsp:nvSpPr>
      <dsp:spPr>
        <a:xfrm>
          <a:off x="2832688" y="2837124"/>
          <a:ext cx="308974" cy="308974"/>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2B53451-F498-4C44-A194-3006F301F52E}">
      <dsp:nvSpPr>
        <dsp:cNvPr id="0" name=""/>
        <dsp:cNvSpPr/>
      </dsp:nvSpPr>
      <dsp:spPr>
        <a:xfrm>
          <a:off x="26262" y="0"/>
          <a:ext cx="2869045" cy="30353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719" tIns="0" rIns="0" bIns="0" numCol="1" spcCol="1270" anchor="t" anchorCtr="0">
          <a:noAutofit/>
        </a:bodyPr>
        <a:lstStyle/>
        <a:p>
          <a:pPr marL="0" lvl="0" indent="0" algn="l" defTabSz="711200">
            <a:lnSpc>
              <a:spcPct val="90000"/>
            </a:lnSpc>
            <a:spcBef>
              <a:spcPct val="0"/>
            </a:spcBef>
            <a:spcAft>
              <a:spcPct val="35000"/>
            </a:spcAft>
            <a:buNone/>
          </a:pPr>
          <a:r>
            <a:rPr lang="es-VE" sz="1600" kern="1200" dirty="0"/>
            <a:t>Teoría de la responsabilidad del Estado en Venezuela, vinculándola con el incumplimiento del derecho a la alimentación que se deriva en casos de violencia alimentaria.</a:t>
          </a:r>
        </a:p>
        <a:p>
          <a:pPr marL="0" lvl="0" indent="0" algn="l" defTabSz="711200">
            <a:lnSpc>
              <a:spcPct val="90000"/>
            </a:lnSpc>
            <a:spcBef>
              <a:spcPct val="0"/>
            </a:spcBef>
            <a:spcAft>
              <a:spcPct val="35000"/>
            </a:spcAft>
            <a:buNone/>
          </a:pPr>
          <a:r>
            <a:rPr lang="es-VE" sz="1600" kern="1200" dirty="0"/>
            <a:t>Encuentro del Observatorio del Derecho a la Alimentación en América Latina y el Caribe (ODA-ALC), celebrado en Guatemala en 2019. </a:t>
          </a:r>
          <a:endParaRPr lang="es-CO" sz="1600" kern="1200" dirty="0"/>
        </a:p>
      </dsp:txBody>
      <dsp:txXfrm>
        <a:off x="26262" y="0"/>
        <a:ext cx="2869045" cy="3035354"/>
      </dsp:txXfrm>
    </dsp:sp>
    <dsp:sp modelId="{9946564E-33A9-4729-8147-3577F6DF120E}">
      <dsp:nvSpPr>
        <dsp:cNvPr id="0" name=""/>
        <dsp:cNvSpPr/>
      </dsp:nvSpPr>
      <dsp:spPr>
        <a:xfrm>
          <a:off x="5679664" y="1430188"/>
          <a:ext cx="529670" cy="529670"/>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1DA93B1-CA38-48ED-A6E3-1C309D3B52F1}">
      <dsp:nvSpPr>
        <dsp:cNvPr id="0" name=""/>
        <dsp:cNvSpPr/>
      </dsp:nvSpPr>
      <dsp:spPr>
        <a:xfrm>
          <a:off x="4369772" y="2414587"/>
          <a:ext cx="6563114" cy="2358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661" tIns="0" rIns="0" bIns="0" numCol="1" spcCol="1270" anchor="t" anchorCtr="0">
          <a:noAutofit/>
        </a:bodyPr>
        <a:lstStyle/>
        <a:p>
          <a:pPr marL="0" lvl="0" indent="0" algn="l" defTabSz="711200">
            <a:lnSpc>
              <a:spcPct val="90000"/>
            </a:lnSpc>
            <a:spcBef>
              <a:spcPct val="0"/>
            </a:spcBef>
            <a:spcAft>
              <a:spcPct val="35000"/>
            </a:spcAft>
            <a:buNone/>
          </a:pPr>
          <a:r>
            <a:rPr lang="es-VE" sz="1600" kern="1200" dirty="0"/>
            <a:t>Proponer una revisión de la evidencia de los casos de violencia alimentaria que se presentan en la República Bolivariana de Venezuela, señalados, entre otros, por Boada (2016) e Iciarte (2019b) y traer estos conceptos al ámbito del derecho, aunado a la ya evidente crisis alimentaria y nutricional que, respecto al país, ha sido señalada por los informes más recientes sobre el panorama de la seguridad alimentaria y nutricional en América Latina y el Caribe (FAO, 2017; FAO, 2018 y FAO, 2019), en los cuales incluso se ha llegado señalar que los flujos migratorios que tanto repercuten en la región tiene un origen en la inseguridad alimentaria severa que existe en Venezuela (FAO, 2019). </a:t>
          </a:r>
          <a:endParaRPr lang="es-CO" sz="1600" kern="1200" dirty="0"/>
        </a:p>
      </dsp:txBody>
      <dsp:txXfrm>
        <a:off x="4369772" y="2414587"/>
        <a:ext cx="6563114" cy="23584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E8DDD-EDB4-48AC-91A1-FF27DFAD1CAD}">
      <dsp:nvSpPr>
        <dsp:cNvPr id="0" name=""/>
        <dsp:cNvSpPr/>
      </dsp:nvSpPr>
      <dsp:spPr>
        <a:xfrm>
          <a:off x="0" y="858982"/>
          <a:ext cx="3461883" cy="377107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VE" sz="2000" kern="1200" dirty="0">
              <a:latin typeface="Times New Roman" panose="02020603050405020304" pitchFamily="18" charset="0"/>
              <a:cs typeface="Times New Roman" panose="02020603050405020304" pitchFamily="18" charset="0"/>
            </a:rPr>
            <a:t>El ejercicio del derecho a la alimentación en Venezuela presenta inequidades de tipo socioeconómico, geográfico, cultural pero también de tipo político, que lleva a una situación de elevada vulnerabilidad alimentaria y nutricional en los estratos con menores recursos que debilita el cumplimiento del derecho a la alimentación.</a:t>
          </a:r>
          <a:endParaRPr lang="es-CO" sz="2000" kern="1200" dirty="0">
            <a:latin typeface="Times New Roman" panose="02020603050405020304" pitchFamily="18" charset="0"/>
            <a:cs typeface="Times New Roman" panose="02020603050405020304" pitchFamily="18" charset="0"/>
          </a:endParaRPr>
        </a:p>
      </dsp:txBody>
      <dsp:txXfrm>
        <a:off x="0" y="858982"/>
        <a:ext cx="3461883" cy="3771071"/>
      </dsp:txXfrm>
    </dsp:sp>
    <dsp:sp modelId="{82E48836-3081-496B-AFBA-E1C0AF61F53C}">
      <dsp:nvSpPr>
        <dsp:cNvPr id="0" name=""/>
        <dsp:cNvSpPr/>
      </dsp:nvSpPr>
      <dsp:spPr>
        <a:xfrm>
          <a:off x="3808072" y="377369"/>
          <a:ext cx="3461883" cy="448491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VE" sz="1800" kern="1200" dirty="0">
              <a:latin typeface="Times New Roman" panose="02020603050405020304" pitchFamily="18" charset="0"/>
              <a:cs typeface="Times New Roman" panose="02020603050405020304" pitchFamily="18" charset="0"/>
            </a:rPr>
            <a:t>La Comisión Interamericana de Derechos Humanos (CIDH) en su Informe País sobre la situación de los derechos humanos en Venezuela señala que el Estado ha aplicado medidas para combatir el desabastecimiento y la escasez de alimentos, que son discriminatorias por razones políticas y por tanto excluyen a grupos de la población por esta causa, recordando que el Estado debe garantizar el derecho a la alimentación sobre la base de criterios objetivos y haciendo énfasis en las personas o en los grupos de personas más vulnerables</a:t>
          </a:r>
          <a:r>
            <a:rPr lang="es-VE" sz="1800"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es-VE" sz="1800" kern="1200" dirty="0">
              <a:latin typeface="Times New Roman" panose="02020603050405020304" pitchFamily="18" charset="0"/>
              <a:cs typeface="Times New Roman" panose="02020603050405020304" pitchFamily="18" charset="0"/>
            </a:rPr>
            <a:t>sin segregación (OEA, 2017). </a:t>
          </a:r>
          <a:endParaRPr lang="es-CO" sz="1800" kern="1200" dirty="0">
            <a:latin typeface="Times New Roman" panose="02020603050405020304" pitchFamily="18" charset="0"/>
            <a:cs typeface="Times New Roman" panose="02020603050405020304" pitchFamily="18" charset="0"/>
          </a:endParaRPr>
        </a:p>
      </dsp:txBody>
      <dsp:txXfrm>
        <a:off x="3808072" y="377369"/>
        <a:ext cx="3461883" cy="4484918"/>
      </dsp:txXfrm>
    </dsp:sp>
    <dsp:sp modelId="{C17760CF-5384-4B38-8B0C-07C8A76DE5F7}">
      <dsp:nvSpPr>
        <dsp:cNvPr id="0" name=""/>
        <dsp:cNvSpPr/>
      </dsp:nvSpPr>
      <dsp:spPr>
        <a:xfrm>
          <a:off x="7616144" y="232229"/>
          <a:ext cx="3461883" cy="4775197"/>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VE" sz="2000" kern="1200" dirty="0">
              <a:latin typeface="Times New Roman" panose="02020603050405020304" pitchFamily="18" charset="0"/>
              <a:cs typeface="Times New Roman" panose="02020603050405020304" pitchFamily="18" charset="0"/>
            </a:rPr>
            <a:t>Por otra parte, estando ligado el derecho a la alimentación a la economía productiva del país, el Estado tiene la compleja y difícil tarea de proteger el ejercicio de la libertad económica y al mismo tiempo ayudar a los individuos, especialmente a las clases menos favorecidas en el ejercicio de la libertad económica y de los derechos derivados de esta, como lo es, por ejemplo, la adquisición de alimentos como medio para materializar el derecho a la alimentación </a:t>
          </a:r>
          <a:endParaRPr lang="es-CO" sz="2000" kern="1200" dirty="0">
            <a:latin typeface="Times New Roman" panose="02020603050405020304" pitchFamily="18" charset="0"/>
            <a:cs typeface="Times New Roman" panose="02020603050405020304" pitchFamily="18" charset="0"/>
          </a:endParaRPr>
        </a:p>
      </dsp:txBody>
      <dsp:txXfrm>
        <a:off x="7616144" y="232229"/>
        <a:ext cx="3461883" cy="47751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0E5706-28F8-4EA6-A41B-5A02ED84D868}">
      <dsp:nvSpPr>
        <dsp:cNvPr id="0" name=""/>
        <dsp:cNvSpPr/>
      </dsp:nvSpPr>
      <dsp:spPr>
        <a:xfrm>
          <a:off x="5560458" y="784832"/>
          <a:ext cx="3405660" cy="903974"/>
        </a:xfrm>
        <a:custGeom>
          <a:avLst/>
          <a:gdLst/>
          <a:ahLst/>
          <a:cxnLst/>
          <a:rect l="0" t="0" r="0" b="0"/>
          <a:pathLst>
            <a:path>
              <a:moveTo>
                <a:pt x="0" y="0"/>
              </a:moveTo>
              <a:lnTo>
                <a:pt x="0" y="411813"/>
              </a:lnTo>
              <a:lnTo>
                <a:pt x="3405660" y="411813"/>
              </a:lnTo>
              <a:lnTo>
                <a:pt x="3405660" y="9039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51C74E-D7CB-4517-A98E-3E43AF3895F6}">
      <dsp:nvSpPr>
        <dsp:cNvPr id="0" name=""/>
        <dsp:cNvSpPr/>
      </dsp:nvSpPr>
      <dsp:spPr>
        <a:xfrm>
          <a:off x="2949075" y="784832"/>
          <a:ext cx="2611382" cy="986282"/>
        </a:xfrm>
        <a:custGeom>
          <a:avLst/>
          <a:gdLst/>
          <a:ahLst/>
          <a:cxnLst/>
          <a:rect l="0" t="0" r="0" b="0"/>
          <a:pathLst>
            <a:path>
              <a:moveTo>
                <a:pt x="2611382" y="0"/>
              </a:moveTo>
              <a:lnTo>
                <a:pt x="2611382" y="494121"/>
              </a:lnTo>
              <a:lnTo>
                <a:pt x="0" y="494121"/>
              </a:lnTo>
              <a:lnTo>
                <a:pt x="0" y="9862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E0A8E8-22EC-40DC-9329-3AE4178FAB27}">
      <dsp:nvSpPr>
        <dsp:cNvPr id="0" name=""/>
        <dsp:cNvSpPr/>
      </dsp:nvSpPr>
      <dsp:spPr>
        <a:xfrm>
          <a:off x="3058780" y="0"/>
          <a:ext cx="5003355" cy="78483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VE" sz="1400" kern="1200" dirty="0">
              <a:latin typeface="Times New Roman" panose="02020603050405020304" pitchFamily="18" charset="0"/>
              <a:cs typeface="Times New Roman" panose="02020603050405020304" pitchFamily="18" charset="0"/>
            </a:rPr>
            <a:t>Instrumentos internacionales en materia de derechos humanos. </a:t>
          </a:r>
          <a:endParaRPr lang="es-CO" sz="1400" kern="1200" dirty="0">
            <a:latin typeface="Times New Roman" panose="02020603050405020304" pitchFamily="18" charset="0"/>
            <a:cs typeface="Times New Roman" panose="02020603050405020304" pitchFamily="18" charset="0"/>
          </a:endParaRPr>
        </a:p>
      </dsp:txBody>
      <dsp:txXfrm>
        <a:off x="3058780" y="0"/>
        <a:ext cx="5003355" cy="784832"/>
      </dsp:txXfrm>
    </dsp:sp>
    <dsp:sp modelId="{3379CC53-9553-4FA0-8C63-F560A8C3A621}">
      <dsp:nvSpPr>
        <dsp:cNvPr id="0" name=""/>
        <dsp:cNvSpPr/>
      </dsp:nvSpPr>
      <dsp:spPr>
        <a:xfrm>
          <a:off x="134008" y="1771114"/>
          <a:ext cx="5630133" cy="321831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VE" sz="2000" kern="1200" dirty="0">
              <a:latin typeface="Times New Roman" panose="02020603050405020304" pitchFamily="18" charset="0"/>
              <a:cs typeface="Times New Roman" panose="02020603050405020304" pitchFamily="18" charset="0"/>
            </a:rPr>
            <a:t>La Observación general </a:t>
          </a:r>
          <a:r>
            <a:rPr lang="es-VE" sz="2000" kern="1200" dirty="0" err="1">
              <a:latin typeface="Times New Roman" panose="02020603050405020304" pitchFamily="18" charset="0"/>
              <a:cs typeface="Times New Roman" panose="02020603050405020304" pitchFamily="18" charset="0"/>
            </a:rPr>
            <a:t>N°</a:t>
          </a:r>
          <a:r>
            <a:rPr lang="es-VE" sz="2000" kern="1200" dirty="0">
              <a:latin typeface="Times New Roman" panose="02020603050405020304" pitchFamily="18" charset="0"/>
              <a:cs typeface="Times New Roman" panose="02020603050405020304" pitchFamily="18" charset="0"/>
            </a:rPr>
            <a:t> 12 del Comité de Derechos Económicos, Sociales y Culturales, indica que el derecho a la alimentación adecuada incluye, disponibilidad de alimentos en cantidades y calidades suficientes para satisfacer las necesidades alimentarias de los individuos, sin sustancias nocivas, y aceptables para una cultura determinada. - la accesibilidad de esos alimentos en formas que sean sostenibles y que no dificulten el goce de otros derechos humanos</a:t>
          </a:r>
          <a:endParaRPr lang="es-CO" sz="2000" kern="1200" dirty="0">
            <a:latin typeface="Times New Roman" panose="02020603050405020304" pitchFamily="18" charset="0"/>
            <a:cs typeface="Times New Roman" panose="02020603050405020304" pitchFamily="18" charset="0"/>
          </a:endParaRPr>
        </a:p>
      </dsp:txBody>
      <dsp:txXfrm>
        <a:off x="134008" y="1771114"/>
        <a:ext cx="5630133" cy="3218310"/>
      </dsp:txXfrm>
    </dsp:sp>
    <dsp:sp modelId="{EAEB722D-B511-46AD-AE22-E39D4756F476}">
      <dsp:nvSpPr>
        <dsp:cNvPr id="0" name=""/>
        <dsp:cNvSpPr/>
      </dsp:nvSpPr>
      <dsp:spPr>
        <a:xfrm>
          <a:off x="6882473" y="1688806"/>
          <a:ext cx="4167290" cy="320521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VE" sz="2000" kern="1200" dirty="0">
              <a:latin typeface="Times New Roman" panose="02020603050405020304" pitchFamily="18" charset="0"/>
              <a:cs typeface="Times New Roman" panose="02020603050405020304" pitchFamily="18" charset="0"/>
            </a:rPr>
            <a:t>El Pacto Internacional de Derechos Económicos, Sociales y Culturales en su artículo 11 dispone que los Estados parte reconocen el derecho de toda persona a un nivel de vida adecuado para sí y su familia, incluso alimentación, vestido y vivienda adecuados, y a una mejora continua de las condiciones de existencia.</a:t>
          </a:r>
          <a:endParaRPr lang="es-CO" sz="2000" kern="1200" dirty="0">
            <a:latin typeface="Times New Roman" panose="02020603050405020304" pitchFamily="18" charset="0"/>
            <a:cs typeface="Times New Roman" panose="02020603050405020304" pitchFamily="18" charset="0"/>
          </a:endParaRPr>
        </a:p>
      </dsp:txBody>
      <dsp:txXfrm>
        <a:off x="6882473" y="1688806"/>
        <a:ext cx="4167290" cy="32052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CD2C4E-DDD4-4CF4-B8E4-E99F3D662712}">
      <dsp:nvSpPr>
        <dsp:cNvPr id="0" name=""/>
        <dsp:cNvSpPr/>
      </dsp:nvSpPr>
      <dsp:spPr>
        <a:xfrm>
          <a:off x="4472210" y="1874"/>
          <a:ext cx="1571178" cy="1021266"/>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VE" sz="1700" i="1" kern="1200" dirty="0"/>
            <a:t>Disponibilidad: </a:t>
          </a:r>
          <a:endParaRPr lang="es-CO" sz="1700" kern="1200" dirty="0"/>
        </a:p>
      </dsp:txBody>
      <dsp:txXfrm>
        <a:off x="4522064" y="51728"/>
        <a:ext cx="1471470" cy="921558"/>
      </dsp:txXfrm>
    </dsp:sp>
    <dsp:sp modelId="{CCCD0F2F-596D-4279-B2EF-0D99E04698EB}">
      <dsp:nvSpPr>
        <dsp:cNvPr id="0" name=""/>
        <dsp:cNvSpPr/>
      </dsp:nvSpPr>
      <dsp:spPr>
        <a:xfrm>
          <a:off x="3216001" y="512507"/>
          <a:ext cx="4083597" cy="4083597"/>
        </a:xfrm>
        <a:custGeom>
          <a:avLst/>
          <a:gdLst/>
          <a:ahLst/>
          <a:cxnLst/>
          <a:rect l="0" t="0" r="0" b="0"/>
          <a:pathLst>
            <a:path>
              <a:moveTo>
                <a:pt x="2838199" y="161722"/>
              </a:moveTo>
              <a:arcTo wR="2041798" hR="2041798" stAng="17577451" swAng="1963162"/>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5AD889F-CA01-4B68-8D07-E42E74AD9B15}">
      <dsp:nvSpPr>
        <dsp:cNvPr id="0" name=""/>
        <dsp:cNvSpPr/>
      </dsp:nvSpPr>
      <dsp:spPr>
        <a:xfrm>
          <a:off x="6414076" y="1412723"/>
          <a:ext cx="1571178" cy="1021266"/>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VE" sz="1700" i="1" kern="1200"/>
            <a:t>Estabilidad:</a:t>
          </a:r>
          <a:endParaRPr lang="es-CO" sz="1700" kern="1200"/>
        </a:p>
      </dsp:txBody>
      <dsp:txXfrm>
        <a:off x="6463930" y="1462577"/>
        <a:ext cx="1471470" cy="921558"/>
      </dsp:txXfrm>
    </dsp:sp>
    <dsp:sp modelId="{971ACEBE-B113-4A46-AFBF-B3CCA7EB27E9}">
      <dsp:nvSpPr>
        <dsp:cNvPr id="0" name=""/>
        <dsp:cNvSpPr/>
      </dsp:nvSpPr>
      <dsp:spPr>
        <a:xfrm>
          <a:off x="3216001" y="512507"/>
          <a:ext cx="4083597" cy="4083597"/>
        </a:xfrm>
        <a:custGeom>
          <a:avLst/>
          <a:gdLst/>
          <a:ahLst/>
          <a:cxnLst/>
          <a:rect l="0" t="0" r="0" b="0"/>
          <a:pathLst>
            <a:path>
              <a:moveTo>
                <a:pt x="4080778" y="1934540"/>
              </a:moveTo>
              <a:arcTo wR="2041798" hR="2041798" stAng="21419327" swAng="219755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C24CAA4-0C72-4324-B9FC-D0FDA445071C}">
      <dsp:nvSpPr>
        <dsp:cNvPr id="0" name=""/>
        <dsp:cNvSpPr/>
      </dsp:nvSpPr>
      <dsp:spPr>
        <a:xfrm>
          <a:off x="5672350" y="3695523"/>
          <a:ext cx="1571178" cy="1021266"/>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VE" sz="1700" i="1" kern="1200"/>
            <a:t>Accesibilidad:.</a:t>
          </a:r>
          <a:endParaRPr lang="es-CO" sz="1700" kern="1200"/>
        </a:p>
      </dsp:txBody>
      <dsp:txXfrm>
        <a:off x="5722204" y="3745377"/>
        <a:ext cx="1471470" cy="921558"/>
      </dsp:txXfrm>
    </dsp:sp>
    <dsp:sp modelId="{B1A7EEBA-B0CC-4E07-980F-95E72501FE23}">
      <dsp:nvSpPr>
        <dsp:cNvPr id="0" name=""/>
        <dsp:cNvSpPr/>
      </dsp:nvSpPr>
      <dsp:spPr>
        <a:xfrm>
          <a:off x="3216001" y="512507"/>
          <a:ext cx="4083597" cy="4083597"/>
        </a:xfrm>
        <a:custGeom>
          <a:avLst/>
          <a:gdLst/>
          <a:ahLst/>
          <a:cxnLst/>
          <a:rect l="0" t="0" r="0" b="0"/>
          <a:pathLst>
            <a:path>
              <a:moveTo>
                <a:pt x="2448227" y="4042738"/>
              </a:moveTo>
              <a:arcTo wR="2041798" hR="2041798" stAng="4711101" swAng="137779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BE7A93D-6D91-4CC2-8404-BEF957F02F31}">
      <dsp:nvSpPr>
        <dsp:cNvPr id="0" name=""/>
        <dsp:cNvSpPr/>
      </dsp:nvSpPr>
      <dsp:spPr>
        <a:xfrm>
          <a:off x="3272071" y="3695523"/>
          <a:ext cx="1571178" cy="1021266"/>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VE" sz="1700" i="1" kern="1200"/>
            <a:t>Sostenibilidad:.</a:t>
          </a:r>
          <a:endParaRPr lang="es-CO" sz="1700" kern="1200"/>
        </a:p>
      </dsp:txBody>
      <dsp:txXfrm>
        <a:off x="3321925" y="3745377"/>
        <a:ext cx="1471470" cy="921558"/>
      </dsp:txXfrm>
    </dsp:sp>
    <dsp:sp modelId="{D07D1551-5524-4316-ADB7-B9C3372A8E64}">
      <dsp:nvSpPr>
        <dsp:cNvPr id="0" name=""/>
        <dsp:cNvSpPr/>
      </dsp:nvSpPr>
      <dsp:spPr>
        <a:xfrm>
          <a:off x="3216001" y="512507"/>
          <a:ext cx="4083597" cy="4083597"/>
        </a:xfrm>
        <a:custGeom>
          <a:avLst/>
          <a:gdLst/>
          <a:ahLst/>
          <a:cxnLst/>
          <a:rect l="0" t="0" r="0" b="0"/>
          <a:pathLst>
            <a:path>
              <a:moveTo>
                <a:pt x="341429" y="3172147"/>
              </a:moveTo>
              <a:arcTo wR="2041798" hR="2041798" stAng="8783122" swAng="219755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13A3AB8-9A1C-4914-836C-687F67D963B1}">
      <dsp:nvSpPr>
        <dsp:cNvPr id="0" name=""/>
        <dsp:cNvSpPr/>
      </dsp:nvSpPr>
      <dsp:spPr>
        <a:xfrm>
          <a:off x="2530344" y="1412723"/>
          <a:ext cx="1571178" cy="1021266"/>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VE" sz="1700" i="1" kern="1200"/>
            <a:t>Adecuación:</a:t>
          </a:r>
          <a:endParaRPr lang="es-CO" sz="1700" kern="1200"/>
        </a:p>
      </dsp:txBody>
      <dsp:txXfrm>
        <a:off x="2580198" y="1462577"/>
        <a:ext cx="1471470" cy="921558"/>
      </dsp:txXfrm>
    </dsp:sp>
    <dsp:sp modelId="{B5E97492-D459-4977-BCAB-CAC6AAF4F7D0}">
      <dsp:nvSpPr>
        <dsp:cNvPr id="0" name=""/>
        <dsp:cNvSpPr/>
      </dsp:nvSpPr>
      <dsp:spPr>
        <a:xfrm>
          <a:off x="3216001" y="512507"/>
          <a:ext cx="4083597" cy="4083597"/>
        </a:xfrm>
        <a:custGeom>
          <a:avLst/>
          <a:gdLst/>
          <a:ahLst/>
          <a:cxnLst/>
          <a:rect l="0" t="0" r="0" b="0"/>
          <a:pathLst>
            <a:path>
              <a:moveTo>
                <a:pt x="355536" y="890511"/>
              </a:moveTo>
              <a:arcTo wR="2041798" hR="2041798" stAng="12859387" swAng="1963162"/>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9420DF-4A45-4923-942E-5559B9CD58DC}">
      <dsp:nvSpPr>
        <dsp:cNvPr id="0" name=""/>
        <dsp:cNvSpPr/>
      </dsp:nvSpPr>
      <dsp:spPr>
        <a:xfrm>
          <a:off x="0" y="127731"/>
          <a:ext cx="10820400" cy="93483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VE" sz="1700" i="1" kern="1200" dirty="0"/>
            <a:t>“Disponibilidad: Comprende la posibilidad de alimentarse directamente de lo que produce la tierra u otros recursos naturales, o a través de un sistema eficaz de distribución, procesamiento y comercialización que permita trasladar los alimentos desde el lugar de producción hasta donde sea necesario, según la demanda.</a:t>
          </a:r>
          <a:endParaRPr lang="es-CO" sz="1700" kern="1200" dirty="0"/>
        </a:p>
      </dsp:txBody>
      <dsp:txXfrm>
        <a:off x="45635" y="173366"/>
        <a:ext cx="10729130" cy="843560"/>
      </dsp:txXfrm>
    </dsp:sp>
    <dsp:sp modelId="{08DE3BB3-8818-4FEB-9BD7-41BD360EC565}">
      <dsp:nvSpPr>
        <dsp:cNvPr id="0" name=""/>
        <dsp:cNvSpPr/>
      </dsp:nvSpPr>
      <dsp:spPr>
        <a:xfrm>
          <a:off x="0" y="1111521"/>
          <a:ext cx="10820400" cy="93483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VE" sz="1700" i="1" kern="1200" dirty="0"/>
            <a:t>Estabilidad: Es necesario contar con una estabilidad en la oferta de alimentos; la disponibilidad de alimentos debe ser estable en el tiempo en cada lugar.</a:t>
          </a:r>
          <a:endParaRPr lang="es-CO" sz="1700" kern="1200" dirty="0"/>
        </a:p>
      </dsp:txBody>
      <dsp:txXfrm>
        <a:off x="45635" y="1157156"/>
        <a:ext cx="10729130" cy="843560"/>
      </dsp:txXfrm>
    </dsp:sp>
    <dsp:sp modelId="{B0364419-9F41-4581-9C2B-C08E7AC2F27C}">
      <dsp:nvSpPr>
        <dsp:cNvPr id="0" name=""/>
        <dsp:cNvSpPr/>
      </dsp:nvSpPr>
      <dsp:spPr>
        <a:xfrm>
          <a:off x="0" y="2095311"/>
          <a:ext cx="10820400" cy="93483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VE" sz="1700" i="1" kern="1200" dirty="0"/>
            <a:t>Accesibilidad: Todas las personas deben tener acceso, tanto en términos económicos como físicos, a alimentos suficientes y adecuados. Implica que los costos asociados con la adquisición de los alimentos necesarios para un régimen alimenticio adecuado deben estar a un nivel tal que no pongan en peligro la provisión y satisfacción de otras necesidades básicas.</a:t>
          </a:r>
          <a:endParaRPr lang="es-CO" sz="1700" kern="1200" dirty="0"/>
        </a:p>
      </dsp:txBody>
      <dsp:txXfrm>
        <a:off x="45635" y="2140946"/>
        <a:ext cx="10729130" cy="843560"/>
      </dsp:txXfrm>
    </dsp:sp>
    <dsp:sp modelId="{2B54AC65-92E8-4FB6-8980-507A407E4443}">
      <dsp:nvSpPr>
        <dsp:cNvPr id="0" name=""/>
        <dsp:cNvSpPr/>
      </dsp:nvSpPr>
      <dsp:spPr>
        <a:xfrm>
          <a:off x="0" y="3079101"/>
          <a:ext cx="10820400" cy="93483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VE" sz="1700" i="1" kern="1200" dirty="0"/>
            <a:t>Sostenibilidad: La gestión de los recursos naturales debe hacerse de forma que se garantice la disponibilidad de alimentos suficientes no sólo para las generaciones presentes sino también para las futuras.</a:t>
          </a:r>
          <a:endParaRPr lang="es-CO" sz="1700" kern="1200" dirty="0"/>
        </a:p>
      </dsp:txBody>
      <dsp:txXfrm>
        <a:off x="45635" y="3124736"/>
        <a:ext cx="10729130" cy="843560"/>
      </dsp:txXfrm>
    </dsp:sp>
    <dsp:sp modelId="{795F4544-522D-4CB2-854B-255D7E2EAACE}">
      <dsp:nvSpPr>
        <dsp:cNvPr id="0" name=""/>
        <dsp:cNvSpPr/>
      </dsp:nvSpPr>
      <dsp:spPr>
        <a:xfrm>
          <a:off x="0" y="4062891"/>
          <a:ext cx="10820400" cy="93483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VE" sz="1700" i="1" kern="1200" dirty="0"/>
            <a:t>Adecuación: La alimentación disponible debe ser suficiente y nutritiva para satisfacer las necesidades alimentarias de las personas, sin sustancias nocivas, y aceptable para la cultura del grupo humano al que pertenece cada persona.”</a:t>
          </a:r>
          <a:r>
            <a:rPr lang="es-VE" sz="1700" kern="1200" dirty="0"/>
            <a:t> </a:t>
          </a:r>
          <a:r>
            <a:rPr lang="es-VE" sz="1700" u="sng" kern="1200" dirty="0">
              <a:hlinkClick xmlns:r="http://schemas.openxmlformats.org/officeDocument/2006/relationships" r:id="rId1"/>
            </a:rPr>
            <a:t>(FAO, 2013)</a:t>
          </a:r>
          <a:endParaRPr lang="es-CO" sz="1700" kern="1200" dirty="0"/>
        </a:p>
      </dsp:txBody>
      <dsp:txXfrm>
        <a:off x="45635" y="4108526"/>
        <a:ext cx="10729130" cy="8435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6FAEA-CCAF-429B-80CA-7B15469150CE}">
      <dsp:nvSpPr>
        <dsp:cNvPr id="0" name=""/>
        <dsp:cNvSpPr/>
      </dsp:nvSpPr>
      <dsp:spPr>
        <a:xfrm>
          <a:off x="0" y="52424"/>
          <a:ext cx="10515600" cy="842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VE" sz="2000" kern="1200" dirty="0"/>
            <a:t>¿Existe una vinculación determinante entre las expresiones de violencia alimentaria en Venezuela y la vulneración del derecho a la alimentación de la población o de grupos de población?</a:t>
          </a:r>
          <a:endParaRPr lang="es-CO" sz="2000" kern="1200" dirty="0"/>
        </a:p>
      </dsp:txBody>
      <dsp:txXfrm>
        <a:off x="41123" y="93547"/>
        <a:ext cx="10433354" cy="760154"/>
      </dsp:txXfrm>
    </dsp:sp>
    <dsp:sp modelId="{9D9822A1-EBD5-4C7B-BA29-DAE19726E4F6}">
      <dsp:nvSpPr>
        <dsp:cNvPr id="0" name=""/>
        <dsp:cNvSpPr/>
      </dsp:nvSpPr>
      <dsp:spPr>
        <a:xfrm>
          <a:off x="0" y="1024424"/>
          <a:ext cx="10515600" cy="842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VE" sz="2000" kern="1200" dirty="0"/>
            <a:t>¿En la vulneración del derecho a la alimentación existe responsabilidad del Estado venezolano? </a:t>
          </a:r>
          <a:endParaRPr lang="es-CO" sz="2000" kern="1200" dirty="0"/>
        </a:p>
      </dsp:txBody>
      <dsp:txXfrm>
        <a:off x="41123" y="1065547"/>
        <a:ext cx="10433354" cy="760154"/>
      </dsp:txXfrm>
    </dsp:sp>
    <dsp:sp modelId="{24C24642-4644-415A-82F9-64D053F49D4B}">
      <dsp:nvSpPr>
        <dsp:cNvPr id="0" name=""/>
        <dsp:cNvSpPr/>
      </dsp:nvSpPr>
      <dsp:spPr>
        <a:xfrm>
          <a:off x="0" y="1996424"/>
          <a:ext cx="10515600" cy="842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VE" sz="2000" kern="1200" dirty="0"/>
            <a:t>¿Cuánto de la responsabilidad del Estado se extiende a los funcionarios? </a:t>
          </a:r>
          <a:endParaRPr lang="es-CO" sz="2000" kern="1200" dirty="0"/>
        </a:p>
      </dsp:txBody>
      <dsp:txXfrm>
        <a:off x="41123" y="2037547"/>
        <a:ext cx="10433354" cy="760154"/>
      </dsp:txXfrm>
    </dsp:sp>
    <dsp:sp modelId="{AC84A2B0-D177-4740-AFA2-A1CAE82B31E2}">
      <dsp:nvSpPr>
        <dsp:cNvPr id="0" name=""/>
        <dsp:cNvSpPr/>
      </dsp:nvSpPr>
      <dsp:spPr>
        <a:xfrm>
          <a:off x="0" y="2968424"/>
          <a:ext cx="10515600" cy="842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VE" sz="2000" kern="1200" dirty="0"/>
            <a:t>¿Cuáles son los elementos definitorios de la responsabilidad del Estado por incumplimiento del derecho a la alimentación?</a:t>
          </a:r>
          <a:endParaRPr lang="es-CO" sz="2000" kern="1200" dirty="0"/>
        </a:p>
      </dsp:txBody>
      <dsp:txXfrm>
        <a:off x="41123" y="3009547"/>
        <a:ext cx="10433354" cy="760154"/>
      </dsp:txXfrm>
    </dsp:sp>
    <dsp:sp modelId="{16BB850D-8342-4779-9F1F-7B3E3296DEFA}">
      <dsp:nvSpPr>
        <dsp:cNvPr id="0" name=""/>
        <dsp:cNvSpPr/>
      </dsp:nvSpPr>
      <dsp:spPr>
        <a:xfrm>
          <a:off x="0" y="3940424"/>
          <a:ext cx="10515600" cy="842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VE" sz="2000" kern="1200"/>
            <a:t>¿Existe responsabilidad objetiva del Estado venezolano por la vulneración del derecho a la alimentación de la población? </a:t>
          </a:r>
          <a:endParaRPr lang="es-CO" sz="2000" kern="1200"/>
        </a:p>
      </dsp:txBody>
      <dsp:txXfrm>
        <a:off x="41123" y="3981547"/>
        <a:ext cx="10433354" cy="76015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3BF20B-804A-4701-A98E-501D89D09ABE}">
      <dsp:nvSpPr>
        <dsp:cNvPr id="0" name=""/>
        <dsp:cNvSpPr/>
      </dsp:nvSpPr>
      <dsp:spPr>
        <a:xfrm>
          <a:off x="0" y="144379"/>
          <a:ext cx="9880489" cy="3954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VE" sz="2400" kern="1200" dirty="0"/>
            <a:t>El Estado tiene responsabilidad, cuando la administración pública actúa de manera defectuosa o incluso cuando haciendo lo que constitucional y legalmente le compete, le ocasiona daños a los particulares, ya sea que vean disminuido su patrimonio económico o moral. Esta responsabilidad se deriva del pacto o contrato social en el que los particulares cedemos parte de nuestras libertades (las que tendríamos en un estado de naturaleza), a cambio de obtener protección por parte del Estado para nuestros bienes físicos y morales, es así, como el Estado es el garante de la vida, honra y bienes de los ciudadanos, con mayor énfasis en un Estado con un modelo social como el venezolano. </a:t>
          </a:r>
          <a:endParaRPr lang="es-CO" sz="2400" kern="1200" dirty="0"/>
        </a:p>
      </dsp:txBody>
      <dsp:txXfrm>
        <a:off x="193048" y="337427"/>
        <a:ext cx="9494393" cy="356850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18DD1-7C57-4D44-8B3E-4FCE88E19B12}">
      <dsp:nvSpPr>
        <dsp:cNvPr id="0" name=""/>
        <dsp:cNvSpPr/>
      </dsp:nvSpPr>
      <dsp:spPr>
        <a:xfrm>
          <a:off x="0" y="881906"/>
          <a:ext cx="10090352" cy="32701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VE" sz="2800" kern="1200" dirty="0"/>
            <a:t>Para algunos autores como </a:t>
          </a:r>
          <a:r>
            <a:rPr lang="es-CO" sz="2800" kern="1200" dirty="0"/>
            <a:t>(</a:t>
          </a:r>
          <a:r>
            <a:rPr lang="es-CO" sz="2800" kern="1200" dirty="0" err="1"/>
            <a:t>D´Elia</a:t>
          </a:r>
          <a:r>
            <a:rPr lang="es-CO" sz="2800" kern="1200" dirty="0"/>
            <a:t> &amp; </a:t>
          </a:r>
          <a:r>
            <a:rPr lang="es-CO" sz="2800" kern="1200" dirty="0" err="1"/>
            <a:t>Maingon</a:t>
          </a:r>
          <a:r>
            <a:rPr lang="es-CO" sz="2800" kern="1200" dirty="0"/>
            <a:t>, 2009)</a:t>
          </a:r>
          <a:r>
            <a:rPr lang="es-VE" sz="2800" kern="1200" dirty="0"/>
            <a:t>, los últimos años se han caracterizado por un profundo debilitamiento de la integración y la cohesión social y política de los venezolanos, lo que ha impedido llevar a cabo los cambios contenidos en la Constitución. Este debilitamiento constante de las instituciones venezolanas, ha dado lugar a una serie de imprecisas prácticas administrativas que podrían tornarse en violencia alimentaria. </a:t>
          </a:r>
          <a:endParaRPr lang="es-CO" sz="2800" kern="1200" dirty="0"/>
        </a:p>
      </dsp:txBody>
      <dsp:txXfrm>
        <a:off x="159636" y="1041542"/>
        <a:ext cx="9771080" cy="295087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65CD6-41C8-44B2-AB43-E88F54E679BF}">
      <dsp:nvSpPr>
        <dsp:cNvPr id="0" name=""/>
        <dsp:cNvSpPr/>
      </dsp:nvSpPr>
      <dsp:spPr>
        <a:xfrm>
          <a:off x="0" y="98360"/>
          <a:ext cx="11093116" cy="3802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s-VE" sz="3200" kern="1200"/>
            <a:t>Aunque el régimen con culpa o de responsabilidad subjetiva sigue siendo predominante, el de responsabilidad objetiva o sin culpa se constituye en un complemento, “Se quiere primar, así, la incidencia del daño que objetivamente ha sufrido el particular sin tener que detenerse en grado de intencionalidad del agente que lo ha causado. Cualquier referencia a elementos subjetivos queda excluida” </a:t>
          </a:r>
          <a:r>
            <a:rPr lang="es-CO" sz="3200" kern="1200"/>
            <a:t>(Retorillo Baquer, 1986)</a:t>
          </a:r>
          <a:r>
            <a:rPr lang="es-VE" sz="3200" kern="1200"/>
            <a:t>. </a:t>
          </a:r>
          <a:endParaRPr lang="es-CO" sz="3200" kern="1200"/>
        </a:p>
      </dsp:txBody>
      <dsp:txXfrm>
        <a:off x="185623" y="283983"/>
        <a:ext cx="10721870" cy="343125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148D6-3410-4B10-893F-8D1B5CD94B6B}">
      <dsp:nvSpPr>
        <dsp:cNvPr id="0" name=""/>
        <dsp:cNvSpPr/>
      </dsp:nvSpPr>
      <dsp:spPr>
        <a:xfrm>
          <a:off x="0" y="97219"/>
          <a:ext cx="8847221" cy="329472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s-VE" sz="3200" kern="1200" dirty="0"/>
            <a:t>Mientras que el régimen de responsabilidad subjetiva es </a:t>
          </a:r>
          <a:r>
            <a:rPr lang="es-VE" sz="3200" kern="1200" dirty="0" err="1"/>
            <a:t>culpabilístico</a:t>
          </a:r>
          <a:r>
            <a:rPr lang="es-VE" sz="3200" kern="1200" dirty="0"/>
            <a:t>, el de la responsabilidad objetiva es denominado sin culpa, es decir que </a:t>
          </a:r>
          <a:r>
            <a:rPr lang="es-VE" sz="3200" b="1" kern="1200" dirty="0"/>
            <a:t>esta responsabilidad se deriva del funcionamiento normal del Estado que ocasiona daños antijurídicos a los ciudadanos. </a:t>
          </a:r>
          <a:endParaRPr lang="es-CO" sz="3200" b="1" kern="1200" dirty="0"/>
        </a:p>
      </dsp:txBody>
      <dsp:txXfrm>
        <a:off x="160835" y="258054"/>
        <a:ext cx="8525551" cy="297305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96E106-C997-4B8A-8386-86D645DC28F1}">
      <dsp:nvSpPr>
        <dsp:cNvPr id="0" name=""/>
        <dsp:cNvSpPr/>
      </dsp:nvSpPr>
      <dsp:spPr>
        <a:xfrm>
          <a:off x="4081" y="368981"/>
          <a:ext cx="3569341" cy="3569341"/>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96433" tIns="35560" rIns="196433" bIns="35560" numCol="1" spcCol="1270" anchor="ctr" anchorCtr="0">
          <a:noAutofit/>
        </a:bodyPr>
        <a:lstStyle/>
        <a:p>
          <a:pPr marL="0" lvl="0" indent="0" algn="ctr" defTabSz="1244600">
            <a:lnSpc>
              <a:spcPct val="90000"/>
            </a:lnSpc>
            <a:spcBef>
              <a:spcPct val="0"/>
            </a:spcBef>
            <a:spcAft>
              <a:spcPct val="35000"/>
            </a:spcAft>
            <a:buNone/>
          </a:pPr>
          <a:r>
            <a:rPr lang="es-VE" sz="2800" kern="1200" dirty="0"/>
            <a:t>daño antijurídico </a:t>
          </a:r>
          <a:endParaRPr lang="es-CO" sz="2800" kern="1200" dirty="0"/>
        </a:p>
      </dsp:txBody>
      <dsp:txXfrm>
        <a:off x="526799" y="891699"/>
        <a:ext cx="2523905" cy="2523905"/>
      </dsp:txXfrm>
    </dsp:sp>
    <dsp:sp modelId="{539A8170-85CB-4B1D-8489-73673FE6A3D8}">
      <dsp:nvSpPr>
        <dsp:cNvPr id="0" name=""/>
        <dsp:cNvSpPr/>
      </dsp:nvSpPr>
      <dsp:spPr>
        <a:xfrm>
          <a:off x="2859555" y="368981"/>
          <a:ext cx="3569341" cy="3569341"/>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96433" tIns="35560" rIns="196433" bIns="35560" numCol="1" spcCol="1270" anchor="ctr" anchorCtr="0">
          <a:noAutofit/>
        </a:bodyPr>
        <a:lstStyle/>
        <a:p>
          <a:pPr marL="0" lvl="0" indent="0" algn="ctr" defTabSz="1244600">
            <a:lnSpc>
              <a:spcPct val="90000"/>
            </a:lnSpc>
            <a:spcBef>
              <a:spcPct val="0"/>
            </a:spcBef>
            <a:spcAft>
              <a:spcPct val="35000"/>
            </a:spcAft>
            <a:buNone/>
          </a:pPr>
          <a:r>
            <a:rPr lang="es-VE" sz="2800" kern="1200" dirty="0"/>
            <a:t>imputación</a:t>
          </a:r>
          <a:endParaRPr lang="es-CO" sz="2800" kern="1200" dirty="0"/>
        </a:p>
      </dsp:txBody>
      <dsp:txXfrm>
        <a:off x="3382273" y="891699"/>
        <a:ext cx="2523905" cy="2523905"/>
      </dsp:txXfrm>
    </dsp:sp>
    <dsp:sp modelId="{C3BE31BB-B3B2-4371-8FC7-81091DBC149B}">
      <dsp:nvSpPr>
        <dsp:cNvPr id="0" name=""/>
        <dsp:cNvSpPr/>
      </dsp:nvSpPr>
      <dsp:spPr>
        <a:xfrm>
          <a:off x="5715028" y="368981"/>
          <a:ext cx="3569341" cy="3569341"/>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96433" tIns="35560" rIns="196433" bIns="35560" numCol="1" spcCol="1270" anchor="ctr" anchorCtr="0">
          <a:noAutofit/>
        </a:bodyPr>
        <a:lstStyle/>
        <a:p>
          <a:pPr marL="0" lvl="0" indent="0" algn="ctr" defTabSz="1244600">
            <a:lnSpc>
              <a:spcPct val="90000"/>
            </a:lnSpc>
            <a:spcBef>
              <a:spcPct val="0"/>
            </a:spcBef>
            <a:spcAft>
              <a:spcPct val="35000"/>
            </a:spcAft>
            <a:buNone/>
          </a:pPr>
          <a:r>
            <a:rPr lang="es-VE" sz="2800" kern="1200" dirty="0"/>
            <a:t>nexo causal </a:t>
          </a:r>
          <a:endParaRPr lang="es-CO" sz="2800" kern="1200" dirty="0"/>
        </a:p>
      </dsp:txBody>
      <dsp:txXfrm>
        <a:off x="6237746" y="891699"/>
        <a:ext cx="2523905" cy="252390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6F13A-CF08-432D-A4DA-2F4876469D58}">
      <dsp:nvSpPr>
        <dsp:cNvPr id="0" name=""/>
        <dsp:cNvSpPr/>
      </dsp:nvSpPr>
      <dsp:spPr>
        <a:xfrm>
          <a:off x="0" y="2218"/>
          <a:ext cx="10577625" cy="4539426"/>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s-MX" sz="3200" b="1" kern="1200" dirty="0"/>
            <a:t>Caso 1. </a:t>
          </a:r>
          <a:br>
            <a:rPr lang="es-MX" sz="3200" b="1" kern="1200" dirty="0"/>
          </a:br>
          <a:r>
            <a:rPr lang="es-MX" sz="3200" b="0" kern="1200" dirty="0"/>
            <a:t>El Consejo de Derechos Humanos, en su informe anual correspondiente al periodo de sesiones 41, realizado entre el 24 de junio y el 12 de julio de 2019, a través de la Alta Comisionada y el Secretario General, determinó que, de acuerdo con información verificada por el ACNUDH </a:t>
          </a:r>
          <a:r>
            <a:rPr lang="es-MX" sz="3200" b="1" kern="1200" dirty="0"/>
            <a:t>confirma violaciones al derecho a la alimentación, incluida la obligación del estado para garantizar que la población no padezca de hambre. </a:t>
          </a:r>
          <a:endParaRPr lang="es-CO" sz="3200" kern="1200" dirty="0"/>
        </a:p>
      </dsp:txBody>
      <dsp:txXfrm>
        <a:off x="221597" y="223815"/>
        <a:ext cx="10134431" cy="409623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13D4D9-56EA-47D5-A2B0-0399E1389A1C}">
      <dsp:nvSpPr>
        <dsp:cNvPr id="0" name=""/>
        <dsp:cNvSpPr/>
      </dsp:nvSpPr>
      <dsp:spPr>
        <a:xfrm>
          <a:off x="0" y="2657"/>
          <a:ext cx="10199716" cy="17256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VE" sz="2000" kern="1200" dirty="0"/>
            <a:t>Según el informe, el programa de asistencia alimentaria de Venezuela “</a:t>
          </a:r>
          <a:r>
            <a:rPr lang="es-VE" sz="2000" b="1" kern="1200" dirty="0"/>
            <a:t>Cajas CLAP</a:t>
          </a:r>
          <a:r>
            <a:rPr lang="es-VE" sz="2000" kern="1200" dirty="0"/>
            <a:t>”, no cubre las necesidades nutricionales que son elementales para la gente, razón por la que el gobierno de ese país ha demostrado que no está utilizando todos los recursos disponibles que puedan garantizar al menos progresivamente este derecho y tampoco ha buscado asistencia internacional.</a:t>
          </a:r>
          <a:endParaRPr lang="es-CO" sz="2000" kern="1200" dirty="0"/>
        </a:p>
      </dsp:txBody>
      <dsp:txXfrm>
        <a:off x="84239" y="86896"/>
        <a:ext cx="10031238" cy="1557176"/>
      </dsp:txXfrm>
    </dsp:sp>
    <dsp:sp modelId="{44FE1EF5-26AB-426A-A858-646560A40AEF}">
      <dsp:nvSpPr>
        <dsp:cNvPr id="0" name=""/>
        <dsp:cNvSpPr/>
      </dsp:nvSpPr>
      <dsp:spPr>
        <a:xfrm>
          <a:off x="0" y="1738141"/>
          <a:ext cx="10199716" cy="11820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VE" sz="2000" kern="1200"/>
            <a:t>La razón  principal, es la falta de acceso a alimentos, ya sea por escasez o por que los precios son inalcanzables para la mayoría de la población</a:t>
          </a:r>
          <a:endParaRPr lang="es-CO" sz="2000" kern="1200"/>
        </a:p>
      </dsp:txBody>
      <dsp:txXfrm>
        <a:off x="57701" y="1795842"/>
        <a:ext cx="10084314" cy="1066617"/>
      </dsp:txXfrm>
    </dsp:sp>
    <dsp:sp modelId="{8E7CB959-91CE-4ED1-9A4D-601BBB8DD3F3}">
      <dsp:nvSpPr>
        <dsp:cNvPr id="0" name=""/>
        <dsp:cNvSpPr/>
      </dsp:nvSpPr>
      <dsp:spPr>
        <a:xfrm>
          <a:off x="0" y="2929991"/>
          <a:ext cx="10199716" cy="11820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VE" sz="2000" kern="1200"/>
            <a:t>La población venezolana entrevistada manifestó que comían entre una y dos veces al día, con bajo consumo de proteínas o vitaminas. </a:t>
          </a:r>
          <a:endParaRPr lang="es-CO" sz="2000" kern="1200"/>
        </a:p>
      </dsp:txBody>
      <dsp:txXfrm>
        <a:off x="57701" y="2987692"/>
        <a:ext cx="10084314" cy="1066617"/>
      </dsp:txXfrm>
    </dsp:sp>
    <dsp:sp modelId="{4AC94628-B751-447B-8EFC-DB0B9E67FF71}">
      <dsp:nvSpPr>
        <dsp:cNvPr id="0" name=""/>
        <dsp:cNvSpPr/>
      </dsp:nvSpPr>
      <dsp:spPr>
        <a:xfrm>
          <a:off x="0" y="4121840"/>
          <a:ext cx="10199716" cy="11820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VE" sz="2000" kern="1200"/>
            <a:t>Para el acceso a estos alimentos, la población (especialmente mujeres), deben realizar filas de 10 horas al día en promedio para obtener comida; además fuentes locales informaron que algunas mujeres se ven obligadas a intercambiar sexo por comida. </a:t>
          </a:r>
          <a:endParaRPr lang="es-CO" sz="2000" kern="1200"/>
        </a:p>
      </dsp:txBody>
      <dsp:txXfrm>
        <a:off x="57701" y="4179541"/>
        <a:ext cx="10084314" cy="106661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2C2B8-F2EF-4087-A089-9C891F846A1C}">
      <dsp:nvSpPr>
        <dsp:cNvPr id="0" name=""/>
        <dsp:cNvSpPr/>
      </dsp:nvSpPr>
      <dsp:spPr>
        <a:xfrm>
          <a:off x="0" y="272571"/>
          <a:ext cx="10199716" cy="216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VE" sz="2500" kern="1200" dirty="0"/>
            <a:t>De acuerdo con el informe, </a:t>
          </a:r>
          <a:r>
            <a:rPr lang="es-VE" sz="2500" b="1" kern="1200" dirty="0"/>
            <a:t>la hiperinflación </a:t>
          </a:r>
          <a:r>
            <a:rPr lang="es-VE" sz="2500" kern="1200" dirty="0"/>
            <a:t>y las políticas económicas y sociales promulgadas por el gobierno de Venezuela en los últimos diez años han debilitado </a:t>
          </a:r>
          <a:r>
            <a:rPr lang="es-VE" sz="2500" b="1" kern="1200" dirty="0"/>
            <a:t>los sistemas de producción y distribución de alimentos, </a:t>
          </a:r>
          <a:r>
            <a:rPr lang="es-VE" sz="2500" kern="1200" dirty="0"/>
            <a:t>aumentando la cantidad de personas que dependen del </a:t>
          </a:r>
          <a:r>
            <a:rPr lang="es-VE" sz="2500" b="1" kern="1200" dirty="0"/>
            <a:t>programa</a:t>
          </a:r>
          <a:r>
            <a:rPr lang="es-VE" sz="2500" kern="1200" dirty="0"/>
            <a:t> de alimentos. </a:t>
          </a:r>
          <a:endParaRPr lang="es-CO" sz="2500" kern="1200" dirty="0"/>
        </a:p>
      </dsp:txBody>
      <dsp:txXfrm>
        <a:off x="105662" y="378233"/>
        <a:ext cx="9988392" cy="1953176"/>
      </dsp:txXfrm>
    </dsp:sp>
    <dsp:sp modelId="{8C23973B-BF32-4536-B16F-27DE2F28AA50}">
      <dsp:nvSpPr>
        <dsp:cNvPr id="0" name=""/>
        <dsp:cNvSpPr/>
      </dsp:nvSpPr>
      <dsp:spPr>
        <a:xfrm>
          <a:off x="0" y="2509071"/>
          <a:ext cx="10199716" cy="216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VE" sz="2500" kern="1200" dirty="0"/>
            <a:t>Paradójicamente, esta dependencia, provoca que se ejerza un control social y político al utilizar los alimentos como una herramienta para obligar a los ciudadanos a apoyar políticamente, en el ejercicio de la democracia a las mismas personas que plantean estas políticas, configurándose un círculo vicioso alrededor de este derecho fundamental.</a:t>
          </a:r>
          <a:endParaRPr lang="es-CO" sz="2500" kern="1200" dirty="0"/>
        </a:p>
      </dsp:txBody>
      <dsp:txXfrm>
        <a:off x="105662" y="2614733"/>
        <a:ext cx="9988392" cy="195317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51FEE5-62F5-4CF3-A51C-0B1434DDB79E}">
      <dsp:nvSpPr>
        <dsp:cNvPr id="0" name=""/>
        <dsp:cNvSpPr/>
      </dsp:nvSpPr>
      <dsp:spPr>
        <a:xfrm>
          <a:off x="0" y="418629"/>
          <a:ext cx="10199716" cy="23705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VE" sz="2000" kern="1200" dirty="0"/>
            <a:t>El daño ocurre por omisión, pues como lo manifiesta el Consejo de Derechos Humanos, el Estado Venezolano, no está utilizando todos los recursos disponibles para contener los perjuicios ocasionados a la población, además la omisión se extiende al no hacer uso de las ayudas internacionales para garantizar este derecho humano fundamental, sometiendo a la población a través de la violencia alimentaria a realizar filas de aproximadamente 10 horas. </a:t>
          </a:r>
          <a:endParaRPr lang="es-CO" sz="2000" kern="1200" dirty="0"/>
        </a:p>
      </dsp:txBody>
      <dsp:txXfrm>
        <a:off x="115721" y="534350"/>
        <a:ext cx="9968274" cy="2139111"/>
      </dsp:txXfrm>
    </dsp:sp>
    <dsp:sp modelId="{AC4D849A-92EE-46EF-B823-1FA9278A1DD4}">
      <dsp:nvSpPr>
        <dsp:cNvPr id="0" name=""/>
        <dsp:cNvSpPr/>
      </dsp:nvSpPr>
      <dsp:spPr>
        <a:xfrm>
          <a:off x="0" y="2976382"/>
          <a:ext cx="10199716" cy="17491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VE" sz="1800" kern="1200"/>
            <a:t>El perjuicio consecuencia del daño es fisiológico por la deficiente alimentación y además moral y sicológico por estar sometidos los ciudadanos a coacciones ilegítimas por parte del Estado que causan angustia y zozobra en las familias. </a:t>
          </a:r>
          <a:endParaRPr lang="es-CO" sz="1800" kern="1200"/>
        </a:p>
      </dsp:txBody>
      <dsp:txXfrm>
        <a:off x="85386" y="3061768"/>
        <a:ext cx="10028944" cy="157837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80176F-755C-4976-9511-2BFFA21992EE}">
      <dsp:nvSpPr>
        <dsp:cNvPr id="0" name=""/>
        <dsp:cNvSpPr/>
      </dsp:nvSpPr>
      <dsp:spPr>
        <a:xfrm>
          <a:off x="0" y="88905"/>
          <a:ext cx="8805096" cy="4563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VE" sz="2500" kern="1200" dirty="0"/>
            <a:t>Claramente encontramos un nexo causal entre los daños ocasionados a la población y las omisiones de la administración pública, por lo que podría configurarse a la luz del régimen objetivo, la responsabilidad del Estado venezolano por violencia alimentaria, lo cual podría ponerse en conocimiento del sistema judicial para intentar obtener una indemnización, así sea simbólica, pero sobre todo, para establecer que este accionar, así esté bajo el amparo de leyes o normas administrativas es ilegítimo, sobrepasa las cargas públicas que los ciudadanos están obligados a soportar y puede ser objeto de resarcimiento del daño. </a:t>
          </a:r>
          <a:endParaRPr lang="es-CO" sz="2500" kern="1200" dirty="0"/>
        </a:p>
      </dsp:txBody>
      <dsp:txXfrm>
        <a:off x="222747" y="311652"/>
        <a:ext cx="8359602" cy="411750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8177F6-2363-48B9-959E-2B7BE0CCF4F4}">
      <dsp:nvSpPr>
        <dsp:cNvPr id="0" name=""/>
        <dsp:cNvSpPr/>
      </dsp:nvSpPr>
      <dsp:spPr>
        <a:xfrm>
          <a:off x="0" y="2280"/>
          <a:ext cx="10493219" cy="4665911"/>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MX" sz="2800" b="1" kern="1200" dirty="0"/>
            <a:t>Caso 2: </a:t>
          </a:r>
          <a:br>
            <a:rPr lang="es-MX" sz="2800" b="1" kern="1200" dirty="0"/>
          </a:br>
          <a:r>
            <a:rPr lang="es-MX" sz="2800" b="1" kern="1200" dirty="0"/>
            <a:t>Según la doctrina (Iciarte, M., 2019a y Marrero, J. et al., 2018), la violencia alimentaria también tiene un componente moral, ya que se ejerce discriminación contra la población, porque se les obliga a inscribirse y solicitar la generación del denominado “</a:t>
          </a:r>
          <a:r>
            <a:rPr lang="es-MX" sz="2800" b="1" kern="1200" dirty="0">
              <a:effectLst>
                <a:outerShdw blurRad="38100" dist="38100" dir="2700000" algn="tl">
                  <a:srgbClr val="000000">
                    <a:alpha val="43137"/>
                  </a:srgbClr>
                </a:outerShdw>
              </a:effectLst>
            </a:rPr>
            <a:t>carnet de la patria</a:t>
          </a:r>
          <a:r>
            <a:rPr lang="es-MX" sz="2800" b="1" kern="1200" dirty="0"/>
            <a:t>” como único instrumento para ser beneficiario de las ayudas del gobierno. Este carnet se relaciona directamente con una postura política definida para su adquisición, es decir que si la persona no manifiesta tener esta postura política, no puede obtener este carnet. </a:t>
          </a:r>
          <a:endParaRPr lang="es-CO" sz="2800" kern="1200" dirty="0"/>
        </a:p>
      </dsp:txBody>
      <dsp:txXfrm>
        <a:off x="227771" y="230051"/>
        <a:ext cx="10037677" cy="421036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1FB1A6-457D-4EA0-9634-CBB7C9D4749E}">
      <dsp:nvSpPr>
        <dsp:cNvPr id="0" name=""/>
        <dsp:cNvSpPr/>
      </dsp:nvSpPr>
      <dsp:spPr>
        <a:xfrm>
          <a:off x="0" y="5290"/>
          <a:ext cx="10199716" cy="249999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VE" sz="2100" kern="1200"/>
            <a:t>Con este carnet, el beneficiario recibe una bolsa de comida denominada “Bolsa Clap”, quedando sometido a una “autoridad comunal”, generando una relación de inferioridad ante el miedo de perder ese beneficio. Landaeta en entrevista personal en el 2019, describe que la discriminación en la adjudicación de las bolsas clap no ha sido consolidada, debido a que la esencia del gentilicio venezolano se apuntala en la solidaridad, por lo tanto, inscribe personas no afectas al gobierno para que sean beneficiarios.</a:t>
          </a:r>
          <a:endParaRPr lang="es-CO" sz="2100" kern="1200"/>
        </a:p>
      </dsp:txBody>
      <dsp:txXfrm>
        <a:off x="122040" y="127330"/>
        <a:ext cx="9955636" cy="2255917"/>
      </dsp:txXfrm>
    </dsp:sp>
    <dsp:sp modelId="{A875F46F-C0E2-4EA1-8FC5-D669B2FB5F27}">
      <dsp:nvSpPr>
        <dsp:cNvPr id="0" name=""/>
        <dsp:cNvSpPr/>
      </dsp:nvSpPr>
      <dsp:spPr>
        <a:xfrm>
          <a:off x="0" y="2565768"/>
          <a:ext cx="10199716" cy="249999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VE" sz="2100" kern="1200"/>
            <a:t>Una de las expresiones de los perjuicios derivados del daño, es precisamente el perjuicio moral, pues el daño es la disminución del patrimonio, no solo económico sino también moral de la persona que es sometida a una carga ilegítima por parte del Estado </a:t>
          </a:r>
          <a:r>
            <a:rPr lang="es-CO" sz="2100" kern="1200"/>
            <a:t>(Henao J. C., 1998)</a:t>
          </a:r>
          <a:r>
            <a:rPr lang="es-VE" sz="2100" kern="1200"/>
            <a:t>. En este caso, de nuevo se puede observar una vulneración de la dignidad humana de los ciudadanos por un lado, al obligarlos a pertenecer a grupos políticos bajo la amenaza de no recibir la Bolsa Clap y de otro lado siendo sometidos a discriminación de no portar el Carnet de la Patria. </a:t>
          </a:r>
          <a:endParaRPr lang="es-CO" sz="2100" kern="1200"/>
        </a:p>
      </dsp:txBody>
      <dsp:txXfrm>
        <a:off x="122040" y="2687808"/>
        <a:ext cx="9955636" cy="2255917"/>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203DC9-5D7F-417E-9E2E-9E60F3FAA694}">
      <dsp:nvSpPr>
        <dsp:cNvPr id="0" name=""/>
        <dsp:cNvSpPr/>
      </dsp:nvSpPr>
      <dsp:spPr>
        <a:xfrm>
          <a:off x="0" y="62812"/>
          <a:ext cx="8987976" cy="30677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VE" sz="2300" kern="1200"/>
            <a:t>El nexo causal, lo encontramos en que el Estado venezolano genera una situación de insuficiencia de alimentos adecuados y posteriormente implanta políticas de asistencialismo marcadas por la amenaza de vulneración del derecho a la alimentación, lo que podría constituirse en violencia alimentaria, ocasionando perjuicios morales por el sometimiento sicológico y político y fisiológicos para quienes no puedan alimentarse suficiente y adecuadamente debido al ejercicio de estas prácticas. </a:t>
          </a:r>
          <a:endParaRPr lang="es-CO" sz="2300" kern="1200"/>
        </a:p>
      </dsp:txBody>
      <dsp:txXfrm>
        <a:off x="149755" y="212567"/>
        <a:ext cx="8688466" cy="276823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2C46EC-47E2-4C0D-B89E-0ABDF2538FC9}">
      <dsp:nvSpPr>
        <dsp:cNvPr id="0" name=""/>
        <dsp:cNvSpPr/>
      </dsp:nvSpPr>
      <dsp:spPr>
        <a:xfrm>
          <a:off x="0" y="2323"/>
          <a:ext cx="9805180" cy="228229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VE" sz="2400" kern="1200" dirty="0"/>
            <a:t>La violencia alimentaria es un concepto que no solo se presenta en el campo sociológico, sino que también tiene un componente jurídico, pues al vulnerar derechos humanos como la alimentación, la dignidad y el derecho a no ser discriminado, puede ser objeto de reclamos judiciales que conlleven al resarcimiento de los perjuicios ocasionados por el daño de ejercer esta práctica. </a:t>
          </a:r>
          <a:endParaRPr lang="es-CO" sz="2400" kern="1200" dirty="0"/>
        </a:p>
      </dsp:txBody>
      <dsp:txXfrm>
        <a:off x="111412" y="113735"/>
        <a:ext cx="9582356" cy="2059467"/>
      </dsp:txXfrm>
    </dsp:sp>
    <dsp:sp modelId="{3396BA3F-90A0-43D6-A3B2-E95893F8E3A2}">
      <dsp:nvSpPr>
        <dsp:cNvPr id="0" name=""/>
        <dsp:cNvSpPr/>
      </dsp:nvSpPr>
      <dsp:spPr>
        <a:xfrm>
          <a:off x="0" y="2295077"/>
          <a:ext cx="9805180" cy="17681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VE" sz="2400" kern="1200" dirty="0"/>
            <a:t>Las teorías sobre la responsabilidad del Estado son aplicables a los estados constitucionales y deben tener un desarrollo legal y jurisprudencial en Venezuela que permita a los ciudadanos herramientas jurídicas de defensa de sus derechos humanos.  </a:t>
          </a:r>
          <a:endParaRPr lang="es-CO" sz="2400" kern="1200" dirty="0"/>
        </a:p>
      </dsp:txBody>
      <dsp:txXfrm>
        <a:off x="86315" y="2381392"/>
        <a:ext cx="9632550" cy="159553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876835-B545-47FE-89DB-1EF0B362B95D}">
      <dsp:nvSpPr>
        <dsp:cNvPr id="0" name=""/>
        <dsp:cNvSpPr/>
      </dsp:nvSpPr>
      <dsp:spPr>
        <a:xfrm>
          <a:off x="0" y="55642"/>
          <a:ext cx="9748910" cy="18432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VE" sz="2600" kern="1200" dirty="0"/>
            <a:t>La responsabilidad objetiva del Estado no necesariamente debe estar precedida de una falla en el servicio, sino que puede ser consecuencia del accionar de la administración pública que supere el equilibrio de las cargas públicas en cualquier sociedad. </a:t>
          </a:r>
          <a:endParaRPr lang="es-CO" sz="2600" kern="1200" dirty="0"/>
        </a:p>
      </dsp:txBody>
      <dsp:txXfrm>
        <a:off x="89978" y="145620"/>
        <a:ext cx="9568954" cy="1663248"/>
      </dsp:txXfrm>
    </dsp:sp>
    <dsp:sp modelId="{58C9D8B2-B583-4955-A22B-9D89792A241E}">
      <dsp:nvSpPr>
        <dsp:cNvPr id="0" name=""/>
        <dsp:cNvSpPr/>
      </dsp:nvSpPr>
      <dsp:spPr>
        <a:xfrm>
          <a:off x="0" y="1976607"/>
          <a:ext cx="9748910" cy="19269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VE" sz="2600" kern="1200"/>
            <a:t>Se debe considerar la violencia alimentaria, no solo como una teoría que nos ayude a entender el comportamiento político del Gobierno venezolano, sino como un régimen de responsabilidad del Estado aplicable a todos los estados constitucionales. </a:t>
          </a:r>
          <a:endParaRPr lang="es-CO" sz="2600" kern="1200"/>
        </a:p>
      </dsp:txBody>
      <dsp:txXfrm>
        <a:off x="94068" y="2070675"/>
        <a:ext cx="9560774" cy="173885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3.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ED19AB-C607-4AC5-94E1-463C30C22478}" type="datetimeFigureOut">
              <a:rPr lang="es-CO" smtClean="0"/>
              <a:t>8/09/2021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966AB0-A808-4352-A312-EEAFC3FC3C7B}" type="slidenum">
              <a:rPr lang="es-CO" smtClean="0"/>
              <a:t>‹Nº›</a:t>
            </a:fld>
            <a:endParaRPr lang="es-CO"/>
          </a:p>
        </p:txBody>
      </p:sp>
    </p:spTree>
    <p:extLst>
      <p:ext uri="{BB962C8B-B14F-4D97-AF65-F5344CB8AC3E}">
        <p14:creationId xmlns:p14="http://schemas.microsoft.com/office/powerpoint/2010/main" val="455779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VE" sz="1200" dirty="0">
                <a:effectLst/>
                <a:latin typeface="Times New Roman" panose="02020603050405020304" pitchFamily="18" charset="0"/>
                <a:ea typeface="Calibri" panose="020F0502020204030204" pitchFamily="34" charset="0"/>
                <a:cs typeface="Times New Roman" panose="02020603050405020304" pitchFamily="18" charset="0"/>
              </a:rPr>
              <a:t>Aunque el derecho a la alimentación es en esencia un derecho de los llamados económicos, sociales y culturales, lo que significa que su materialización se logra paulatinamente en términos de políticas públicas, también se puede considerar un derecho fundamental en casos específicos en los que los ciudadanos no pueden satisfacer por si mismos una alimentación adecuada como ocurre con los presos en las cárceles, los ancianos en estado de indigencia o las madres lactantes que no pueden acudir al auxilio de su propia familia. </a:t>
            </a:r>
            <a:r>
              <a:rPr lang="es-CO" sz="1200" dirty="0">
                <a:effectLst/>
                <a:latin typeface="Times New Roman" panose="02020603050405020304" pitchFamily="18" charset="0"/>
                <a:ea typeface="Calibri" panose="020F0502020204030204" pitchFamily="34" charset="0"/>
                <a:cs typeface="Times New Roman" panose="02020603050405020304" pitchFamily="18" charset="0"/>
              </a:rPr>
              <a:t>(Terreros Calle, Transformación del derecho a la alimentación de la población migrante, en el contexto de cambio </a:t>
            </a:r>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2</a:t>
            </a:fld>
            <a:endParaRPr lang="es-CO"/>
          </a:p>
        </p:txBody>
      </p:sp>
    </p:spTree>
    <p:extLst>
      <p:ext uri="{BB962C8B-B14F-4D97-AF65-F5344CB8AC3E}">
        <p14:creationId xmlns:p14="http://schemas.microsoft.com/office/powerpoint/2010/main" val="110579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6</a:t>
            </a:fld>
            <a:endParaRPr lang="es-CO"/>
          </a:p>
        </p:txBody>
      </p:sp>
    </p:spTree>
    <p:extLst>
      <p:ext uri="{BB962C8B-B14F-4D97-AF65-F5344CB8AC3E}">
        <p14:creationId xmlns:p14="http://schemas.microsoft.com/office/powerpoint/2010/main" val="188464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7</a:t>
            </a:fld>
            <a:endParaRPr lang="es-CO"/>
          </a:p>
        </p:txBody>
      </p:sp>
    </p:spTree>
    <p:extLst>
      <p:ext uri="{BB962C8B-B14F-4D97-AF65-F5344CB8AC3E}">
        <p14:creationId xmlns:p14="http://schemas.microsoft.com/office/powerpoint/2010/main" val="3216296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indent="450215" algn="just">
              <a:lnSpc>
                <a:spcPct val="150000"/>
              </a:lnSpc>
              <a:spcAft>
                <a:spcPts val="1000"/>
              </a:spcAft>
            </a:pPr>
            <a:r>
              <a:rPr lang="es-VE"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Este pacto, insta a los Estados que lo han suscrito para tomar las medidas apropiadas para asegurar la efectividad de este derecho, reconociendo a este efecto la importancia esencial de la cooperación internacional fundada en el libre</a:t>
            </a:r>
            <a:r>
              <a:rPr lang="es-VE" sz="1800" spc="-4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s-VE"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consentimiento. Así mismo insta al reconocimiento del derecho fundamental de toda persona a estar protegida contra el hambre, adoptando medidas y acudiendo a la cooperación internacional, incluyendo </a:t>
            </a:r>
            <a:r>
              <a:rPr lang="es-VE" sz="1800" dirty="0">
                <a:effectLst/>
                <a:latin typeface="Times New Roman" panose="02020603050405020304" pitchFamily="18" charset="0"/>
                <a:ea typeface="Calibri" panose="020F0502020204030204" pitchFamily="34" charset="0"/>
                <a:cs typeface="Times New Roman" panose="02020603050405020304" pitchFamily="18" charset="0"/>
              </a:rPr>
              <a:t>programas concretos para:</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r>
              <a:rPr lang="es-VE" sz="1800" i="1" dirty="0">
                <a:effectLst/>
                <a:latin typeface="Times New Roman" panose="02020603050405020304" pitchFamily="18" charset="0"/>
                <a:ea typeface="Calibri" panose="020F0502020204030204" pitchFamily="34" charset="0"/>
              </a:rPr>
              <a:t>“a) Mejorar los métodos de producción, conservación y distribución de alimentos mediante la plena utilización de los conocimientos técnicos y científicos, la divulgación de principios sobre nutrición y el perfeccionamiento o la reforma de los regímenes agrarios de modo que se logren la explotación y la utilización más eficaces de las riquezas naturales; b) Asegurar una distribución equitativa de los alimentos mundiales en relación con las necesidades, teniendo en cuenta los problemas que se plantean tanto a los países que importan productos alimenticios como a los que los exportan.”</a:t>
            </a:r>
            <a:r>
              <a:rPr lang="es-VE" sz="1800" dirty="0">
                <a:effectLst/>
                <a:latin typeface="Times New Roman" panose="02020603050405020304" pitchFamily="18" charset="0"/>
                <a:ea typeface="Calibri" panose="020F0502020204030204" pitchFamily="34" charset="0"/>
              </a:rPr>
              <a:t> (Pacto Internacional de Derechos Económicos, Sociales y Culturales,</a:t>
            </a:r>
            <a:r>
              <a:rPr lang="es-VE" sz="1800" spc="-10" dirty="0">
                <a:effectLst/>
                <a:latin typeface="Times New Roman" panose="02020603050405020304" pitchFamily="18" charset="0"/>
                <a:ea typeface="Calibri" panose="020F0502020204030204" pitchFamily="34" charset="0"/>
              </a:rPr>
              <a:t> </a:t>
            </a:r>
            <a:r>
              <a:rPr lang="es-VE" sz="1800" dirty="0">
                <a:effectLst/>
                <a:latin typeface="Times New Roman" panose="02020603050405020304" pitchFamily="18" charset="0"/>
                <a:ea typeface="Calibri" panose="020F0502020204030204" pitchFamily="34" charset="0"/>
              </a:rPr>
              <a:t>1966)</a:t>
            </a:r>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8</a:t>
            </a:fld>
            <a:endParaRPr lang="es-CO"/>
          </a:p>
        </p:txBody>
      </p:sp>
    </p:spTree>
    <p:extLst>
      <p:ext uri="{BB962C8B-B14F-4D97-AF65-F5344CB8AC3E}">
        <p14:creationId xmlns:p14="http://schemas.microsoft.com/office/powerpoint/2010/main" val="3053809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9</a:t>
            </a:fld>
            <a:endParaRPr lang="es-CO"/>
          </a:p>
        </p:txBody>
      </p:sp>
    </p:spTree>
    <p:extLst>
      <p:ext uri="{BB962C8B-B14F-4D97-AF65-F5344CB8AC3E}">
        <p14:creationId xmlns:p14="http://schemas.microsoft.com/office/powerpoint/2010/main" val="1572741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10</a:t>
            </a:fld>
            <a:endParaRPr lang="es-CO"/>
          </a:p>
        </p:txBody>
      </p:sp>
    </p:spTree>
    <p:extLst>
      <p:ext uri="{BB962C8B-B14F-4D97-AF65-F5344CB8AC3E}">
        <p14:creationId xmlns:p14="http://schemas.microsoft.com/office/powerpoint/2010/main" val="3751748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11</a:t>
            </a:fld>
            <a:endParaRPr lang="es-CO"/>
          </a:p>
        </p:txBody>
      </p:sp>
    </p:spTree>
    <p:extLst>
      <p:ext uri="{BB962C8B-B14F-4D97-AF65-F5344CB8AC3E}">
        <p14:creationId xmlns:p14="http://schemas.microsoft.com/office/powerpoint/2010/main" val="3648808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VE" sz="1200" dirty="0">
                <a:effectLst/>
                <a:latin typeface="Times New Roman" panose="02020603050405020304" pitchFamily="18" charset="0"/>
                <a:ea typeface="Calibri" panose="020F0502020204030204" pitchFamily="34" charset="0"/>
                <a:cs typeface="Times New Roman" panose="02020603050405020304" pitchFamily="18" charset="0"/>
              </a:rPr>
              <a:t>Para intentar contestar estas preguntas, desarrollaremos un análisis sobre la teoría de la responsabilidad del Estado, haciendo énfasis en el régimen de responsabilidad objetiva, con el fin de contrastar los hechos con las disposiciones constitucionales, en un ejercicio dogmático que indique si el Estado venezolano debe responder o no por los daños que eventualmente se le puedan ocasionar a los particulares en su derecho a alimentarse adecuada y suficientemente, siempre que se pueda establecer el nexo causal entre el funcionamiento de la administración pública y el daño ocasionado.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12</a:t>
            </a:fld>
            <a:endParaRPr lang="es-CO"/>
          </a:p>
        </p:txBody>
      </p:sp>
    </p:spTree>
    <p:extLst>
      <p:ext uri="{BB962C8B-B14F-4D97-AF65-F5344CB8AC3E}">
        <p14:creationId xmlns:p14="http://schemas.microsoft.com/office/powerpoint/2010/main" val="4157697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indent="449580" algn="just">
              <a:lnSpc>
                <a:spcPct val="150000"/>
              </a:lnSpc>
              <a:spcAft>
                <a:spcPts val="1000"/>
              </a:spcAft>
            </a:pPr>
            <a:r>
              <a:rPr lang="es-VE" sz="1200" dirty="0">
                <a:effectLst/>
                <a:latin typeface="Times New Roman" panose="02020603050405020304" pitchFamily="18" charset="0"/>
                <a:ea typeface="Calibri" panose="020F0502020204030204" pitchFamily="34" charset="0"/>
                <a:cs typeface="Times New Roman" panose="02020603050405020304" pitchFamily="18" charset="0"/>
              </a:rPr>
              <a:t>Este tipo de responsabilidad tiene su origen en la aplicación de la responsabilidad civil tanto a los funcionarios como a las entidades de derecho público, como consecuencia de los daños que causaron por su actividad o su inactividad </a:t>
            </a:r>
            <a:r>
              <a:rPr lang="es-CO" sz="1200" dirty="0">
                <a:effectLst/>
                <a:latin typeface="Times New Roman" panose="02020603050405020304" pitchFamily="18" charset="0"/>
                <a:ea typeface="Calibri" panose="020F0502020204030204" pitchFamily="34" charset="0"/>
                <a:cs typeface="Times New Roman" panose="02020603050405020304" pitchFamily="18" charset="0"/>
              </a:rPr>
              <a:t>(Arenas Mendoza, 2013)</a:t>
            </a:r>
            <a:r>
              <a:rPr lang="es-VE"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spcAft>
                <a:spcPts val="1000"/>
              </a:spcAft>
            </a:pPr>
            <a:r>
              <a:rPr lang="es-VE" sz="1200" dirty="0">
                <a:effectLst/>
                <a:latin typeface="Times New Roman" panose="02020603050405020304" pitchFamily="18" charset="0"/>
                <a:ea typeface="Calibri" panose="020F0502020204030204" pitchFamily="34" charset="0"/>
                <a:cs typeface="Times New Roman" panose="02020603050405020304" pitchFamily="18" charset="0"/>
              </a:rPr>
              <a:t>Mientras que la responsabilidad contractual surge del incumplimiento de las obligaciones derivadas de un negocio jurídico plasmado en un contrato de acuerdo con las leyes especiales que rigen las relaciones contractuales entre la administración pública y un particular, la responsabilidad extracontractual se origina al margen de esta relación jurídica, cuando por su acción u omisión se transgrede el mandato legal de no hacer daño a otro </a:t>
            </a:r>
            <a:r>
              <a:rPr lang="es-VE" sz="1200" i="1" dirty="0">
                <a:effectLst/>
                <a:latin typeface="Times New Roman" panose="02020603050405020304" pitchFamily="18" charset="0"/>
                <a:ea typeface="Calibri" panose="020F0502020204030204" pitchFamily="34" charset="0"/>
                <a:cs typeface="Times New Roman" panose="02020603050405020304" pitchFamily="18" charset="0"/>
              </a:rPr>
              <a:t>(</a:t>
            </a:r>
            <a:r>
              <a:rPr lang="es-VE" sz="1200" i="1" dirty="0" err="1">
                <a:effectLst/>
                <a:latin typeface="Times New Roman" panose="02020603050405020304" pitchFamily="18" charset="0"/>
                <a:ea typeface="Calibri" panose="020F0502020204030204" pitchFamily="34" charset="0"/>
                <a:cs typeface="Times New Roman" panose="02020603050405020304" pitchFamily="18" charset="0"/>
              </a:rPr>
              <a:t>neminen</a:t>
            </a:r>
            <a:r>
              <a:rPr lang="es-VE" sz="1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s-VE" sz="1200" i="1" dirty="0" err="1">
                <a:effectLst/>
                <a:latin typeface="Times New Roman" panose="02020603050405020304" pitchFamily="18" charset="0"/>
                <a:ea typeface="Calibri" panose="020F0502020204030204" pitchFamily="34" charset="0"/>
                <a:cs typeface="Times New Roman" panose="02020603050405020304" pitchFamily="18" charset="0"/>
              </a:rPr>
              <a:t>laedere</a:t>
            </a:r>
            <a:r>
              <a:rPr lang="es-VE" sz="1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s-CO" sz="1200" i="0" dirty="0">
                <a:effectLst/>
                <a:latin typeface="Times New Roman" panose="02020603050405020304" pitchFamily="18" charset="0"/>
                <a:ea typeface="Calibri" panose="020F0502020204030204" pitchFamily="34" charset="0"/>
                <a:cs typeface="Times New Roman" panose="02020603050405020304" pitchFamily="18" charset="0"/>
              </a:rPr>
              <a:t>(Ramos Acevedo , 2004)</a:t>
            </a:r>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13</a:t>
            </a:fld>
            <a:endParaRPr lang="es-CO"/>
          </a:p>
        </p:txBody>
      </p:sp>
    </p:spTree>
    <p:extLst>
      <p:ext uri="{BB962C8B-B14F-4D97-AF65-F5344CB8AC3E}">
        <p14:creationId xmlns:p14="http://schemas.microsoft.com/office/powerpoint/2010/main" val="3194904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indent="449580" algn="just">
              <a:lnSpc>
                <a:spcPct val="150000"/>
              </a:lnSpc>
              <a:spcAft>
                <a:spcPts val="1000"/>
              </a:spcAft>
            </a:pPr>
            <a:r>
              <a:rPr lang="es-VE" sz="1200" dirty="0">
                <a:effectLst/>
                <a:latin typeface="Times New Roman" panose="02020603050405020304" pitchFamily="18" charset="0"/>
                <a:ea typeface="Calibri" panose="020F0502020204030204" pitchFamily="34" charset="0"/>
                <a:cs typeface="Times New Roman" panose="02020603050405020304" pitchFamily="18" charset="0"/>
              </a:rPr>
              <a:t>Este tipo de responsabilidad tiene su origen en la aplicación de la responsabilidad civil tanto a los funcionarios como a las entidades de derecho público, como consecuencia de los daños que causaron por su actividad o su inactividad </a:t>
            </a:r>
            <a:r>
              <a:rPr lang="es-CO" sz="1200" dirty="0">
                <a:effectLst/>
                <a:latin typeface="Times New Roman" panose="02020603050405020304" pitchFamily="18" charset="0"/>
                <a:ea typeface="Calibri" panose="020F0502020204030204" pitchFamily="34" charset="0"/>
                <a:cs typeface="Times New Roman" panose="02020603050405020304" pitchFamily="18" charset="0"/>
              </a:rPr>
              <a:t>(Arenas Mendoza, 2013)</a:t>
            </a:r>
            <a:r>
              <a:rPr lang="es-VE"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spcAft>
                <a:spcPts val="1000"/>
              </a:spcAft>
            </a:pPr>
            <a:r>
              <a:rPr lang="es-VE" sz="1200" dirty="0">
                <a:effectLst/>
                <a:latin typeface="Times New Roman" panose="02020603050405020304" pitchFamily="18" charset="0"/>
                <a:ea typeface="Calibri" panose="020F0502020204030204" pitchFamily="34" charset="0"/>
                <a:cs typeface="Times New Roman" panose="02020603050405020304" pitchFamily="18" charset="0"/>
              </a:rPr>
              <a:t>Mientras que la responsabilidad contractual surge del incumplimiento de las obligaciones derivadas de un negocio jurídico plasmado en un contrato de acuerdo con las leyes especiales que rigen las relaciones contractuales entre la administración pública y un particular, la responsabilidad extracontractual se origina al margen de esta relación jurídica, cuando por su acción u omisión se transgrede el mandato legal de no hacer daño a otro </a:t>
            </a:r>
            <a:r>
              <a:rPr lang="es-VE" sz="1200" i="1" dirty="0">
                <a:effectLst/>
                <a:latin typeface="Times New Roman" panose="02020603050405020304" pitchFamily="18" charset="0"/>
                <a:ea typeface="Calibri" panose="020F0502020204030204" pitchFamily="34" charset="0"/>
                <a:cs typeface="Times New Roman" panose="02020603050405020304" pitchFamily="18" charset="0"/>
              </a:rPr>
              <a:t>(</a:t>
            </a:r>
            <a:r>
              <a:rPr lang="es-VE" sz="1200" i="1" dirty="0" err="1">
                <a:effectLst/>
                <a:latin typeface="Times New Roman" panose="02020603050405020304" pitchFamily="18" charset="0"/>
                <a:ea typeface="Calibri" panose="020F0502020204030204" pitchFamily="34" charset="0"/>
                <a:cs typeface="Times New Roman" panose="02020603050405020304" pitchFamily="18" charset="0"/>
              </a:rPr>
              <a:t>neminen</a:t>
            </a:r>
            <a:r>
              <a:rPr lang="es-VE" sz="1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s-VE" sz="1200" i="1" dirty="0" err="1">
                <a:effectLst/>
                <a:latin typeface="Times New Roman" panose="02020603050405020304" pitchFamily="18" charset="0"/>
                <a:ea typeface="Calibri" panose="020F0502020204030204" pitchFamily="34" charset="0"/>
                <a:cs typeface="Times New Roman" panose="02020603050405020304" pitchFamily="18" charset="0"/>
              </a:rPr>
              <a:t>laedere</a:t>
            </a:r>
            <a:r>
              <a:rPr lang="es-VE" sz="1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s-CO" sz="1200" i="0" dirty="0">
                <a:effectLst/>
                <a:latin typeface="Times New Roman" panose="02020603050405020304" pitchFamily="18" charset="0"/>
                <a:ea typeface="Calibri" panose="020F0502020204030204" pitchFamily="34" charset="0"/>
                <a:cs typeface="Times New Roman" panose="02020603050405020304" pitchFamily="18" charset="0"/>
              </a:rPr>
              <a:t>(Ramos Acevedo , 2004)</a:t>
            </a:r>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14</a:t>
            </a:fld>
            <a:endParaRPr lang="es-CO"/>
          </a:p>
        </p:txBody>
      </p:sp>
    </p:spTree>
    <p:extLst>
      <p:ext uri="{BB962C8B-B14F-4D97-AF65-F5344CB8AC3E}">
        <p14:creationId xmlns:p14="http://schemas.microsoft.com/office/powerpoint/2010/main" val="333686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15</a:t>
            </a:fld>
            <a:endParaRPr lang="es-CO"/>
          </a:p>
        </p:txBody>
      </p:sp>
    </p:spTree>
    <p:extLst>
      <p:ext uri="{BB962C8B-B14F-4D97-AF65-F5344CB8AC3E}">
        <p14:creationId xmlns:p14="http://schemas.microsoft.com/office/powerpoint/2010/main" val="1087764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VE" sz="1200" dirty="0">
                <a:effectLst/>
                <a:latin typeface="Times New Roman" panose="02020603050405020304" pitchFamily="18" charset="0"/>
                <a:ea typeface="Calibri" panose="020F0502020204030204" pitchFamily="34" charset="0"/>
                <a:cs typeface="Times New Roman" panose="02020603050405020304" pitchFamily="18" charset="0"/>
              </a:rPr>
              <a:t>Puede ser por falla o falta en el servicio, en cuyo caso estaríamos frente a una responsabilidad subjetiva, pues en este tipo de responsabilidad es indispensable establecer en qué momento ocurre la situación que generó una extralimitación o una omisión en las funciones del servidor público cuyo comportamiento ocasionó el daño y generó los perjuicios objeto de indemnización por parte del Estado, sin embargo, ¿qué podría hacer el ciudadano frente a un daño injustificado ocasionado por el Estado en ejercicio de sus competencias constitucionales y legales? Esta pequeña línea entre el daño jurídico y el daño antijurídico es la que diferencia la actividad legítima y la actividad ilegítima de la administración pública, es el lugar que ocupa la responsabilidad objetiva.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16</a:t>
            </a:fld>
            <a:endParaRPr lang="es-CO"/>
          </a:p>
        </p:txBody>
      </p:sp>
    </p:spTree>
    <p:extLst>
      <p:ext uri="{BB962C8B-B14F-4D97-AF65-F5344CB8AC3E}">
        <p14:creationId xmlns:p14="http://schemas.microsoft.com/office/powerpoint/2010/main" val="2742196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VE" sz="1800" dirty="0">
                <a:effectLst/>
                <a:latin typeface="Times New Roman" panose="02020603050405020304" pitchFamily="18" charset="0"/>
                <a:ea typeface="Calibri" panose="020F0502020204030204" pitchFamily="34" charset="0"/>
                <a:cs typeface="Times New Roman" panose="02020603050405020304" pitchFamily="18" charset="0"/>
              </a:rPr>
              <a:t>En estos términos hay que verificar si los hechos que se han registrado en Venezuela, considerados por la doctrina como violencia alimentaria, contendrían los elementos constitutivos de responsabilidad objetiva del Estado, es decir, un daño antijurídico, la imputación a la administración pública y un nexo causal entre los dos anteriores.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CO" dirty="0"/>
          </a:p>
        </p:txBody>
      </p:sp>
      <p:sp>
        <p:nvSpPr>
          <p:cNvPr id="4" name="Marcador de número de diapositiva 3"/>
          <p:cNvSpPr>
            <a:spLocks noGrp="1"/>
          </p:cNvSpPr>
          <p:nvPr>
            <p:ph type="sldNum" sz="quarter" idx="5"/>
          </p:nvPr>
        </p:nvSpPr>
        <p:spPr/>
        <p:txBody>
          <a:bodyPr/>
          <a:lstStyle/>
          <a:p>
            <a:fld id="{A3966AB0-A808-4352-A312-EEAFC3FC3C7B}" type="slidenum">
              <a:rPr lang="es-CO" smtClean="0"/>
              <a:t>17</a:t>
            </a:fld>
            <a:endParaRPr lang="es-CO"/>
          </a:p>
        </p:txBody>
      </p:sp>
    </p:spTree>
    <p:extLst>
      <p:ext uri="{BB962C8B-B14F-4D97-AF65-F5344CB8AC3E}">
        <p14:creationId xmlns:p14="http://schemas.microsoft.com/office/powerpoint/2010/main" val="1570466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41346C-96D5-D042-9681-6A12B47C2E53}" type="datetimeFigureOut">
              <a:rPr lang="es-CL" smtClean="0"/>
              <a:t>08-09-2021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2606642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41346C-96D5-D042-9681-6A12B47C2E53}" type="datetimeFigureOut">
              <a:rPr lang="es-CL" smtClean="0"/>
              <a:t>08-09-2021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2879522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41346C-96D5-D042-9681-6A12B47C2E53}" type="datetimeFigureOut">
              <a:rPr lang="es-CL" smtClean="0"/>
              <a:t>08-09-2021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137328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41346C-96D5-D042-9681-6A12B47C2E53}" type="datetimeFigureOut">
              <a:rPr lang="es-CL" smtClean="0"/>
              <a:t>08-09-2021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15864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41346C-96D5-D042-9681-6A12B47C2E53}" type="datetimeFigureOut">
              <a:rPr lang="es-CL" smtClean="0"/>
              <a:t>08-09-2021</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2363963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41346C-96D5-D042-9681-6A12B47C2E53}" type="datetimeFigureOut">
              <a:rPr lang="es-CL" smtClean="0"/>
              <a:t>08-09-2021</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3982201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41346C-96D5-D042-9681-6A12B47C2E53}" type="datetimeFigureOut">
              <a:rPr lang="es-CL" smtClean="0"/>
              <a:t>08-09-2021</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801357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41346C-96D5-D042-9681-6A12B47C2E53}" type="datetimeFigureOut">
              <a:rPr lang="es-CL" smtClean="0"/>
              <a:t>08-09-2021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3670678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41346C-96D5-D042-9681-6A12B47C2E53}" type="datetimeFigureOut">
              <a:rPr lang="es-CL" smtClean="0"/>
              <a:t>08-09-2021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4242257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41346C-96D5-D042-9681-6A12B47C2E53}" type="datetimeFigureOut">
              <a:rPr lang="es-CL" smtClean="0"/>
              <a:t>08-09-2021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4261092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41346C-96D5-D042-9681-6A12B47C2E53}" type="datetimeFigureOut">
              <a:rPr lang="es-CL" smtClean="0"/>
              <a:t>08-09-2021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4FF4D4B-B693-9442-A931-7F1332A5AC59}" type="slidenum">
              <a:rPr lang="es-CL" smtClean="0"/>
              <a:t>‹Nº›</a:t>
            </a:fld>
            <a:endParaRPr lang="es-CL"/>
          </a:p>
        </p:txBody>
      </p:sp>
    </p:spTree>
    <p:extLst>
      <p:ext uri="{BB962C8B-B14F-4D97-AF65-F5344CB8AC3E}">
        <p14:creationId xmlns:p14="http://schemas.microsoft.com/office/powerpoint/2010/main" val="3631982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41346C-96D5-D042-9681-6A12B47C2E53}" type="datetimeFigureOut">
              <a:rPr lang="es-CL" smtClean="0"/>
              <a:t>08-09-2021</a:t>
            </a:fld>
            <a:endParaRPr lang="es-C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F4D4B-B693-9442-A931-7F1332A5AC59}" type="slidenum">
              <a:rPr lang="es-CL" smtClean="0"/>
              <a:t>‹Nº›</a:t>
            </a:fld>
            <a:endParaRPr lang="es-CL"/>
          </a:p>
        </p:txBody>
      </p:sp>
    </p:spTree>
    <p:extLst>
      <p:ext uri="{BB962C8B-B14F-4D97-AF65-F5344CB8AC3E}">
        <p14:creationId xmlns:p14="http://schemas.microsoft.com/office/powerpoint/2010/main" val="2658940158"/>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0" r:id="rId10"/>
    <p:sldLayoutId id="214748402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png"/><Relationship Id="rId7" Type="http://schemas.openxmlformats.org/officeDocument/2006/relationships/diagramColors" Target="../diagrams/colors6.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png"/><Relationship Id="rId7" Type="http://schemas.openxmlformats.org/officeDocument/2006/relationships/diagramColors" Target="../diagrams/colors7.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png"/><Relationship Id="rId7" Type="http://schemas.openxmlformats.org/officeDocument/2006/relationships/diagramColors" Target="../diagrams/colors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1.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png"/><Relationship Id="rId7" Type="http://schemas.openxmlformats.org/officeDocument/2006/relationships/diagramColors" Target="../diagrams/colors9.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2.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2.png"/><Relationship Id="rId7" Type="http://schemas.openxmlformats.org/officeDocument/2006/relationships/diagramColors" Target="../diagrams/colors10.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3.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2.png"/><Relationship Id="rId7" Type="http://schemas.openxmlformats.org/officeDocument/2006/relationships/diagramColors" Target="../diagrams/colors1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14.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2.png"/><Relationship Id="rId7" Type="http://schemas.openxmlformats.org/officeDocument/2006/relationships/diagramColors" Target="../diagrams/colors1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15.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2.png"/><Relationship Id="rId7" Type="http://schemas.openxmlformats.org/officeDocument/2006/relationships/diagramColors" Target="../diagrams/colors1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16.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2.png"/><Relationship Id="rId7" Type="http://schemas.openxmlformats.org/officeDocument/2006/relationships/diagramColors" Target="../diagrams/colors1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17.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2.png"/><Relationship Id="rId7" Type="http://schemas.openxmlformats.org/officeDocument/2006/relationships/diagramColors" Target="../diagrams/colors1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28.xml.rels><?xml version="1.0" encoding="UTF-8" standalone="yes"?>
<Relationships xmlns="http://schemas.openxmlformats.org/package/2006/relationships"><Relationship Id="rId3" Type="http://schemas.openxmlformats.org/officeDocument/2006/relationships/hyperlink" Target="https://www.fundacionbengoa.org/grupo-tan/simposio-nutricion/2016/La-alimentacion-en-Venezuela-una-nueva-expresion-de-la-violencia.pdf"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www.fao.org/americas/publicaciones-audio-video/panorama/2017/es/"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fao.org/3/CA2127ES/ca2127es.pdf"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www.fao.org/3/ca6979es/ca6979es.pdf"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devaagriculturayalimentacion.blogspot.com/2019/06/violencia-alimentaria.html?m=1"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www.oas.org/es/cidh/informes/pdfs/Venezuela2018-es.pdf" TargetMode="External"/><Relationship Id="rId5" Type="http://schemas.openxmlformats.org/officeDocument/2006/relationships/hyperlink" Target="https://www.analesdenutricion.org.ve/ediciones/2012/2/art-4/" TargetMode="External"/><Relationship Id="rId4" Type="http://schemas.openxmlformats.org/officeDocument/2006/relationships/hyperlink" Target="https://www.analesdenutricion.org.ve/ediciones/2019/1/art-5/"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F2E16BB1-B096-E844-8CE4-3FF9BE23C0CC}"/>
              </a:ext>
            </a:extLst>
          </p:cNvPr>
          <p:cNvSpPr txBox="1">
            <a:spLocks/>
          </p:cNvSpPr>
          <p:nvPr/>
        </p:nvSpPr>
        <p:spPr>
          <a:xfrm>
            <a:off x="939182" y="3192088"/>
            <a:ext cx="8512389" cy="1407438"/>
          </a:xfrm>
          <a:prstGeom prst="rect">
            <a:avLst/>
          </a:prstGeom>
        </p:spPr>
        <p:txBody>
          <a:bodyPr vert="horz" lIns="91440" tIns="45720" rIns="91440" bIns="45720" rtlCol="0" anchor="t">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VE" b="1" dirty="0">
                <a:solidFill>
                  <a:srgbClr val="1C501C"/>
                </a:solidFill>
              </a:rPr>
              <a:t>Violencia alimentaria y responsabilidad del Estado por la vulneración del derecho a la alimentación: el caso Venezuela</a:t>
            </a:r>
            <a:endParaRPr lang="es-CO" b="1" dirty="0">
              <a:solidFill>
                <a:srgbClr val="1C501C"/>
              </a:solidFill>
            </a:endParaRPr>
          </a:p>
          <a:p>
            <a:pPr algn="l"/>
            <a:endParaRPr lang="es-CL" b="1" dirty="0">
              <a:solidFill>
                <a:srgbClr val="1C501C"/>
              </a:solidFill>
            </a:endParaRPr>
          </a:p>
        </p:txBody>
      </p:sp>
      <p:sp>
        <p:nvSpPr>
          <p:cNvPr id="2" name="TextBox 1"/>
          <p:cNvSpPr txBox="1"/>
          <p:nvPr/>
        </p:nvSpPr>
        <p:spPr>
          <a:xfrm>
            <a:off x="98474" y="5573364"/>
            <a:ext cx="8512389" cy="1200329"/>
          </a:xfrm>
          <a:prstGeom prst="rect">
            <a:avLst/>
          </a:prstGeom>
          <a:noFill/>
        </p:spPr>
        <p:txBody>
          <a:bodyPr wrap="square" rtlCol="0">
            <a:spAutoFit/>
          </a:bodyPr>
          <a:lstStyle/>
          <a:p>
            <a:pPr algn="just"/>
            <a:r>
              <a:rPr lang="es-VE" b="1" dirty="0"/>
              <a:t>María José </a:t>
            </a:r>
            <a:r>
              <a:rPr lang="es-VE" b="1" dirty="0" err="1"/>
              <a:t>Iciarte</a:t>
            </a:r>
            <a:r>
              <a:rPr lang="es-VE" b="1" dirty="0"/>
              <a:t> García. Universidad Central de Venezuela.</a:t>
            </a:r>
            <a:r>
              <a:rPr lang="es-CO" b="1" dirty="0"/>
              <a:t> </a:t>
            </a:r>
          </a:p>
          <a:p>
            <a:pPr algn="just"/>
            <a:r>
              <a:rPr lang="es-VE" b="1" dirty="0"/>
              <a:t>Juan Fernando Marrero Castro. Universidad Central de Venezuela. </a:t>
            </a:r>
          </a:p>
          <a:p>
            <a:pPr algn="just"/>
            <a:r>
              <a:rPr lang="es-VE" b="1" dirty="0"/>
              <a:t>Fernando Carlos Terreros Calle. Universidad Santiago de Cali. </a:t>
            </a:r>
            <a:endParaRPr lang="es-CO" b="1" dirty="0"/>
          </a:p>
          <a:p>
            <a:pPr algn="just"/>
            <a:r>
              <a:rPr lang="es-VE" b="1" dirty="0"/>
              <a:t>Aura María Gómez Pérez. Fundación Universitaria Católica Lumen Gentium-Unicatólica</a:t>
            </a:r>
            <a:endParaRPr lang="en-US" b="1" dirty="0"/>
          </a:p>
        </p:txBody>
      </p:sp>
    </p:spTree>
    <p:extLst>
      <p:ext uri="{BB962C8B-B14F-4D97-AF65-F5344CB8AC3E}">
        <p14:creationId xmlns:p14="http://schemas.microsoft.com/office/powerpoint/2010/main" val="3827718123"/>
      </p:ext>
    </p:extLst>
  </p:cSld>
  <p:clrMapOvr>
    <a:masterClrMapping/>
  </p:clrMapOvr>
  <mc:AlternateContent xmlns:mc="http://schemas.openxmlformats.org/markup-compatibility/2006" xmlns:p14="http://schemas.microsoft.com/office/powerpoint/2010/main">
    <mc:Choice Requires="p14">
      <p:transition spd="slow" p14:dur="2000" advTm="13012"/>
    </mc:Choice>
    <mc:Fallback xmlns="">
      <p:transition spd="slow" advTm="1301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838200" y="140043"/>
            <a:ext cx="10515600" cy="774357"/>
          </a:xfrm>
        </p:spPr>
        <p:txBody>
          <a:bodyPr>
            <a:normAutofit/>
          </a:bodyPr>
          <a:lstStyle/>
          <a:p>
            <a:pPr algn="ctr"/>
            <a:r>
              <a:rPr lang="es-CL" sz="4000" b="1" dirty="0">
                <a:solidFill>
                  <a:srgbClr val="1C501C"/>
                </a:solidFill>
              </a:rPr>
              <a:t>Introducción:</a:t>
            </a:r>
          </a:p>
        </p:txBody>
      </p:sp>
      <p:graphicFrame>
        <p:nvGraphicFramePr>
          <p:cNvPr id="10" name="Marcador de contenido 9">
            <a:extLst>
              <a:ext uri="{FF2B5EF4-FFF2-40B4-BE49-F238E27FC236}">
                <a16:creationId xmlns:a16="http://schemas.microsoft.com/office/drawing/2014/main" id="{CCE9C93E-8A8D-4CA4-8458-68585D9BBDFD}"/>
              </a:ext>
            </a:extLst>
          </p:cNvPr>
          <p:cNvGraphicFramePr>
            <a:graphicFrameLocks noGrp="1"/>
          </p:cNvGraphicFramePr>
          <p:nvPr>
            <p:ph idx="1"/>
            <p:extLst>
              <p:ext uri="{D42A27DB-BD31-4B8C-83A1-F6EECF244321}">
                <p14:modId xmlns:p14="http://schemas.microsoft.com/office/powerpoint/2010/main" val="1857557485"/>
              </p:ext>
            </p:extLst>
          </p:nvPr>
        </p:nvGraphicFramePr>
        <p:xfrm>
          <a:off x="838200" y="1223889"/>
          <a:ext cx="10515600" cy="41875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581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30BC411C-DE98-4728-9C80-A08843EAAF4C}"/>
              </a:ext>
            </a:extLst>
          </p:cNvPr>
          <p:cNvGraphicFramePr>
            <a:graphicFrameLocks noGrp="1"/>
          </p:cNvGraphicFramePr>
          <p:nvPr>
            <p:ph idx="1"/>
          </p:nvPr>
        </p:nvGraphicFramePr>
        <p:xfrm>
          <a:off x="4286439" y="179881"/>
          <a:ext cx="5652039" cy="4979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a 7">
            <a:extLst>
              <a:ext uri="{FF2B5EF4-FFF2-40B4-BE49-F238E27FC236}">
                <a16:creationId xmlns:a16="http://schemas.microsoft.com/office/drawing/2014/main" id="{FBB9283A-2EB4-4DAA-9888-E24107197A5E}"/>
              </a:ext>
            </a:extLst>
          </p:cNvPr>
          <p:cNvGraphicFramePr/>
          <p:nvPr>
            <p:extLst>
              <p:ext uri="{D42A27DB-BD31-4B8C-83A1-F6EECF244321}">
                <p14:modId xmlns:p14="http://schemas.microsoft.com/office/powerpoint/2010/main" val="154657518"/>
              </p:ext>
            </p:extLst>
          </p:nvPr>
        </p:nvGraphicFramePr>
        <p:xfrm>
          <a:off x="1196416" y="44970"/>
          <a:ext cx="9071846" cy="556596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Flecha: pentágono 6">
            <a:extLst>
              <a:ext uri="{FF2B5EF4-FFF2-40B4-BE49-F238E27FC236}">
                <a16:creationId xmlns:a16="http://schemas.microsoft.com/office/drawing/2014/main" id="{4DFFA5F3-18B4-4AAA-9612-BB74F7441F71}"/>
              </a:ext>
            </a:extLst>
          </p:cNvPr>
          <p:cNvSpPr/>
          <p:nvPr/>
        </p:nvSpPr>
        <p:spPr>
          <a:xfrm>
            <a:off x="1674055" y="3615397"/>
            <a:ext cx="45719" cy="7033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CuadroTexto 9">
            <a:extLst>
              <a:ext uri="{FF2B5EF4-FFF2-40B4-BE49-F238E27FC236}">
                <a16:creationId xmlns:a16="http://schemas.microsoft.com/office/drawing/2014/main" id="{1F511270-36B0-4572-95AB-56FD65747F50}"/>
              </a:ext>
            </a:extLst>
          </p:cNvPr>
          <p:cNvSpPr txBox="1"/>
          <p:nvPr/>
        </p:nvSpPr>
        <p:spPr>
          <a:xfrm>
            <a:off x="224203" y="361538"/>
            <a:ext cx="3399069"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s-VE" sz="1200" dirty="0"/>
              <a:t>Dada la interpretación progresiva en materia de derechos inherentes a la persona, basada en conceptos jurídicos como el mínimo vital, la conexidad del derecho a la alimentación con el derecho a la vida y el mínimo vital </a:t>
            </a:r>
            <a:endParaRPr lang="es-CO" sz="1200" dirty="0"/>
          </a:p>
          <a:p>
            <a:endParaRPr lang="es-CO" sz="1200" dirty="0"/>
          </a:p>
        </p:txBody>
      </p:sp>
    </p:spTree>
    <p:extLst>
      <p:ext uri="{BB962C8B-B14F-4D97-AF65-F5344CB8AC3E}">
        <p14:creationId xmlns:p14="http://schemas.microsoft.com/office/powerpoint/2010/main" val="41452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D64A177C-1474-46FD-83C2-AD83FA3C39B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2A9CAA55-BCA1-4AC0-9A39-E00FEF9B5B3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8E6B42A5-1E95-414B-B119-4AF42DC6AAB1}"/>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graphicEl>
                                              <a:dgm id="{43C9D266-F69D-49FC-8C65-709BA84DDCDC}"/>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graphicEl>
                                              <a:dgm id="{FE874811-18E8-4D76-B7B8-5CFC148BCCF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8" grpId="0" uiExpand="1">
        <p:bldSub>
          <a:bldDgm bld="one"/>
        </p:bldSub>
      </p:bldGraphic>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52476BC-B75E-EA49-A42F-C6F8D9507C31}"/>
              </a:ext>
            </a:extLst>
          </p:cNvPr>
          <p:cNvSpPr>
            <a:spLocks noGrp="1"/>
          </p:cNvSpPr>
          <p:nvPr>
            <p:ph sz="half" idx="1"/>
          </p:nvPr>
        </p:nvSpPr>
        <p:spPr/>
        <p:txBody>
          <a:bodyPr>
            <a:noAutofit/>
          </a:bodyPr>
          <a:lstStyle/>
          <a:p>
            <a:pPr indent="450215" algn="just">
              <a:lnSpc>
                <a:spcPct val="150000"/>
              </a:lnSpc>
              <a:spcAft>
                <a:spcPts val="1000"/>
              </a:spcAft>
            </a:pP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50000"/>
              </a:lnSpc>
              <a:spcAft>
                <a:spcPts val="1000"/>
              </a:spcAft>
            </a:pPr>
            <a:r>
              <a:rPr lang="es-VE"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S" sz="1400" b="1" dirty="0"/>
          </a:p>
        </p:txBody>
      </p:sp>
      <p:graphicFrame>
        <p:nvGraphicFramePr>
          <p:cNvPr id="6" name="Tabla 6">
            <a:extLst>
              <a:ext uri="{FF2B5EF4-FFF2-40B4-BE49-F238E27FC236}">
                <a16:creationId xmlns:a16="http://schemas.microsoft.com/office/drawing/2014/main" id="{15864838-3E47-4230-BACB-FC9C7D18EBA6}"/>
              </a:ext>
            </a:extLst>
          </p:cNvPr>
          <p:cNvGraphicFramePr>
            <a:graphicFrameLocks noGrp="1"/>
          </p:cNvGraphicFramePr>
          <p:nvPr>
            <p:ph sz="half" idx="2"/>
            <p:extLst>
              <p:ext uri="{D42A27DB-BD31-4B8C-83A1-F6EECF244321}">
                <p14:modId xmlns:p14="http://schemas.microsoft.com/office/powerpoint/2010/main" val="2726556971"/>
              </p:ext>
            </p:extLst>
          </p:nvPr>
        </p:nvGraphicFramePr>
        <p:xfrm>
          <a:off x="674556" y="314794"/>
          <a:ext cx="10807910" cy="5036696"/>
        </p:xfrm>
        <a:graphic>
          <a:graphicData uri="http://schemas.openxmlformats.org/drawingml/2006/table">
            <a:tbl>
              <a:tblPr firstRow="1" bandRow="1">
                <a:tableStyleId>{5C22544A-7EE6-4342-B048-85BDC9FD1C3A}</a:tableStyleId>
              </a:tblPr>
              <a:tblGrid>
                <a:gridCol w="5403955">
                  <a:extLst>
                    <a:ext uri="{9D8B030D-6E8A-4147-A177-3AD203B41FA5}">
                      <a16:colId xmlns:a16="http://schemas.microsoft.com/office/drawing/2014/main" val="601584824"/>
                    </a:ext>
                  </a:extLst>
                </a:gridCol>
                <a:gridCol w="5403955">
                  <a:extLst>
                    <a:ext uri="{9D8B030D-6E8A-4147-A177-3AD203B41FA5}">
                      <a16:colId xmlns:a16="http://schemas.microsoft.com/office/drawing/2014/main" val="2370424492"/>
                    </a:ext>
                  </a:extLst>
                </a:gridCol>
              </a:tblGrid>
              <a:tr h="508748">
                <a:tc>
                  <a:txBody>
                    <a:bodyPr/>
                    <a:lstStyle/>
                    <a:p>
                      <a:endParaRPr lang="es-CO" sz="1400" dirty="0">
                        <a:latin typeface="Times New Roman" panose="02020603050405020304" pitchFamily="18" charset="0"/>
                        <a:cs typeface="Times New Roman" panose="02020603050405020304" pitchFamily="18" charset="0"/>
                      </a:endParaRPr>
                    </a:p>
                  </a:txBody>
                  <a:tcPr/>
                </a:tc>
                <a:tc>
                  <a:txBody>
                    <a:bodyPr/>
                    <a:lstStyle/>
                    <a:p>
                      <a:endParaRPr lang="es-CO"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34739296"/>
                  </a:ext>
                </a:extLst>
              </a:tr>
              <a:tr h="508748">
                <a:tc gridSpan="2">
                  <a:txBody>
                    <a:bodyPr/>
                    <a:lstStyle/>
                    <a:p>
                      <a:pPr algn="just">
                        <a:lnSpc>
                          <a:spcPct val="150000"/>
                        </a:lnSpc>
                        <a:spcAft>
                          <a:spcPts val="1000"/>
                        </a:spcAft>
                      </a:pPr>
                      <a:r>
                        <a:rPr lang="es-VE" sz="1400" b="1" dirty="0">
                          <a:effectLst/>
                          <a:latin typeface="Times New Roman" panose="02020603050405020304" pitchFamily="18" charset="0"/>
                          <a:ea typeface="Times New Roman" panose="02020603050405020304" pitchFamily="18" charset="0"/>
                          <a:cs typeface="Times New Roman" panose="02020603050405020304" pitchFamily="18" charset="0"/>
                        </a:rPr>
                        <a:t>Cuadro 1. Régimen constitucional de la responsabilidad del Estado. Venezuela</a:t>
                      </a:r>
                      <a:endParaRPr lang="es-CO"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CO"/>
                    </a:p>
                  </a:txBody>
                  <a:tcPr/>
                </a:tc>
                <a:extLst>
                  <a:ext uri="{0D108BD9-81ED-4DB2-BD59-A6C34878D82A}">
                    <a16:rowId xmlns:a16="http://schemas.microsoft.com/office/drawing/2014/main" val="364060390"/>
                  </a:ext>
                </a:extLst>
              </a:tr>
              <a:tr h="1465178">
                <a:tc>
                  <a:txBody>
                    <a:bodyPr/>
                    <a:lstStyle/>
                    <a:p>
                      <a:pPr algn="just">
                        <a:lnSpc>
                          <a:spcPct val="150000"/>
                        </a:lnSpc>
                        <a:spcAft>
                          <a:spcPts val="1000"/>
                        </a:spcAft>
                      </a:pPr>
                      <a:r>
                        <a:rPr lang="es-VE" sz="1400" b="1">
                          <a:effectLst/>
                          <a:latin typeface="Times New Roman" panose="02020603050405020304" pitchFamily="18" charset="0"/>
                          <a:ea typeface="Times New Roman" panose="02020603050405020304" pitchFamily="18" charset="0"/>
                          <a:cs typeface="Times New Roman" panose="02020603050405020304" pitchFamily="18" charset="0"/>
                        </a:rPr>
                        <a:t>Artículo 25 :</a:t>
                      </a:r>
                      <a:r>
                        <a:rPr lang="es-VE" sz="1400">
                          <a:effectLst/>
                          <a:latin typeface="Times New Roman" panose="02020603050405020304" pitchFamily="18" charset="0"/>
                          <a:ea typeface="Times New Roman" panose="02020603050405020304" pitchFamily="18" charset="0"/>
                          <a:cs typeface="Times New Roman" panose="02020603050405020304" pitchFamily="18" charset="0"/>
                        </a:rPr>
                        <a:t> El funcionario incurre en responsabilidad penal, civil y administrativa por actos que violen o menoscabe los derechos.</a:t>
                      </a:r>
                      <a:endParaRPr lang="es-CO"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VE" sz="1400" b="1">
                          <a:effectLst/>
                          <a:latin typeface="Times New Roman" panose="02020603050405020304" pitchFamily="18" charset="0"/>
                          <a:ea typeface="Times New Roman" panose="02020603050405020304" pitchFamily="18" charset="0"/>
                          <a:cs typeface="Times New Roman" panose="02020603050405020304" pitchFamily="18" charset="0"/>
                        </a:rPr>
                        <a:t>Artículo 141:</a:t>
                      </a:r>
                      <a:r>
                        <a:rPr lang="es-VE" sz="1400">
                          <a:effectLst/>
                          <a:latin typeface="Times New Roman" panose="02020603050405020304" pitchFamily="18" charset="0"/>
                          <a:ea typeface="Times New Roman" panose="02020603050405020304" pitchFamily="18" charset="0"/>
                          <a:cs typeface="Times New Roman" panose="02020603050405020304" pitchFamily="18" charset="0"/>
                        </a:rPr>
                        <a:t> La Administración Pública está al servicio de los ciudadanos y se fundamenta en los principios de honestidad, participación, celeridad, eficacia, eficiencia, transparencia, rendición de cuentas y responsabilidad en el ejercicio de la función pública.</a:t>
                      </a:r>
                      <a:endParaRPr lang="es-CO"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278587"/>
                  </a:ext>
                </a:extLst>
              </a:tr>
              <a:tr h="1088844">
                <a:tc>
                  <a:txBody>
                    <a:bodyPr/>
                    <a:lstStyle/>
                    <a:p>
                      <a:pPr algn="just">
                        <a:lnSpc>
                          <a:spcPct val="150000"/>
                        </a:lnSpc>
                        <a:spcAft>
                          <a:spcPts val="1000"/>
                        </a:spcAft>
                      </a:pPr>
                      <a:r>
                        <a:rPr lang="es-VE" sz="1400" b="1">
                          <a:effectLst/>
                          <a:latin typeface="Times New Roman" panose="02020603050405020304" pitchFamily="18" charset="0"/>
                          <a:ea typeface="Times New Roman" panose="02020603050405020304" pitchFamily="18" charset="0"/>
                          <a:cs typeface="Times New Roman" panose="02020603050405020304" pitchFamily="18" charset="0"/>
                        </a:rPr>
                        <a:t>Artículo 139:</a:t>
                      </a:r>
                      <a:r>
                        <a:rPr lang="es-VE" sz="1400">
                          <a:effectLst/>
                          <a:latin typeface="Times New Roman" panose="02020603050405020304" pitchFamily="18" charset="0"/>
                          <a:ea typeface="Times New Roman" panose="02020603050405020304" pitchFamily="18" charset="0"/>
                          <a:cs typeface="Times New Roman" panose="02020603050405020304" pitchFamily="18" charset="0"/>
                        </a:rPr>
                        <a:t> El ejercicio del Poder Público acarrea responsabilidad individual por abuso o por desviación de poder o por la violación de la Constitución y de la Ley.</a:t>
                      </a:r>
                      <a:endParaRPr lang="es-CO"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VE" sz="1400" b="1">
                          <a:effectLst/>
                          <a:latin typeface="Times New Roman" panose="02020603050405020304" pitchFamily="18" charset="0"/>
                          <a:ea typeface="Times New Roman" panose="02020603050405020304" pitchFamily="18" charset="0"/>
                          <a:cs typeface="Times New Roman" panose="02020603050405020304" pitchFamily="18" charset="0"/>
                        </a:rPr>
                        <a:t>Artículo 232:</a:t>
                      </a:r>
                      <a:r>
                        <a:rPr lang="es-VE" sz="1400">
                          <a:effectLst/>
                          <a:latin typeface="Times New Roman" panose="02020603050405020304" pitchFamily="18" charset="0"/>
                          <a:ea typeface="Times New Roman" panose="02020603050405020304" pitchFamily="18" charset="0"/>
                          <a:cs typeface="Times New Roman" panose="02020603050405020304" pitchFamily="18" charset="0"/>
                        </a:rPr>
                        <a:t> El Presidente de la República es responsable de sus actos y del cumplimiento de las obligaciones inherentes a su cargo.</a:t>
                      </a:r>
                      <a:endParaRPr lang="es-CO"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08916843"/>
                  </a:ext>
                </a:extLst>
              </a:tr>
              <a:tr h="1465178">
                <a:tc>
                  <a:txBody>
                    <a:bodyPr/>
                    <a:lstStyle/>
                    <a:p>
                      <a:pPr algn="just">
                        <a:lnSpc>
                          <a:spcPct val="150000"/>
                        </a:lnSpc>
                        <a:spcAft>
                          <a:spcPts val="1000"/>
                        </a:spcAft>
                      </a:pPr>
                      <a:r>
                        <a:rPr lang="es-VE" sz="1400" b="1">
                          <a:effectLst/>
                          <a:latin typeface="Times New Roman" panose="02020603050405020304" pitchFamily="18" charset="0"/>
                          <a:ea typeface="Times New Roman" panose="02020603050405020304" pitchFamily="18" charset="0"/>
                          <a:cs typeface="Times New Roman" panose="02020603050405020304" pitchFamily="18" charset="0"/>
                        </a:rPr>
                        <a:t>Artículo 140:</a:t>
                      </a:r>
                      <a:r>
                        <a:rPr lang="es-VE" sz="1400">
                          <a:effectLst/>
                          <a:latin typeface="Times New Roman" panose="02020603050405020304" pitchFamily="18" charset="0"/>
                          <a:ea typeface="Times New Roman" panose="02020603050405020304" pitchFamily="18" charset="0"/>
                          <a:cs typeface="Times New Roman" panose="02020603050405020304" pitchFamily="18" charset="0"/>
                        </a:rPr>
                        <a:t> el Estado venezolano responderá patrimonialmente por los daños que sufran los particulares en cualquiera de sus bienes y derechos, siempre que la lesión causada sea imputable al funcionamiento de la Administración Pública.</a:t>
                      </a:r>
                      <a:endParaRPr lang="es-CO"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VE" sz="1400" b="1" dirty="0">
                          <a:effectLst/>
                          <a:latin typeface="Times New Roman" panose="02020603050405020304" pitchFamily="18" charset="0"/>
                          <a:ea typeface="Times New Roman" panose="02020603050405020304" pitchFamily="18" charset="0"/>
                          <a:cs typeface="Times New Roman" panose="02020603050405020304" pitchFamily="18" charset="0"/>
                        </a:rPr>
                        <a:t>Artículo 244:</a:t>
                      </a:r>
                      <a:r>
                        <a:rPr lang="es-VE" sz="1400" dirty="0">
                          <a:effectLst/>
                          <a:latin typeface="Times New Roman" panose="02020603050405020304" pitchFamily="18" charset="0"/>
                          <a:ea typeface="Times New Roman" panose="02020603050405020304" pitchFamily="18" charset="0"/>
                          <a:cs typeface="Times New Roman" panose="02020603050405020304" pitchFamily="18" charset="0"/>
                        </a:rPr>
                        <a:t> Los Ministros son responsables de sus actos de conformidad la Constitución y la ley.</a:t>
                      </a:r>
                      <a:endParaRPr lang="es-CO"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61926534"/>
                  </a:ext>
                </a:extLst>
              </a:tr>
            </a:tbl>
          </a:graphicData>
        </a:graphic>
      </p:graphicFrame>
    </p:spTree>
    <p:extLst>
      <p:ext uri="{BB962C8B-B14F-4D97-AF65-F5344CB8AC3E}">
        <p14:creationId xmlns:p14="http://schemas.microsoft.com/office/powerpoint/2010/main" val="3405371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E124278A-C80C-4699-B04B-FEC4ACAFDD0F}"/>
              </a:ext>
            </a:extLst>
          </p:cNvPr>
          <p:cNvGraphicFramePr>
            <a:graphicFrameLocks noGrp="1"/>
          </p:cNvGraphicFramePr>
          <p:nvPr>
            <p:ph idx="1"/>
            <p:extLst>
              <p:ext uri="{D42A27DB-BD31-4B8C-83A1-F6EECF244321}">
                <p14:modId xmlns:p14="http://schemas.microsoft.com/office/powerpoint/2010/main" val="72098671"/>
              </p:ext>
            </p:extLst>
          </p:nvPr>
        </p:nvGraphicFramePr>
        <p:xfrm>
          <a:off x="394138" y="378373"/>
          <a:ext cx="10233887" cy="5123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9968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10" name="Marcador de contenido 9">
            <a:extLst>
              <a:ext uri="{FF2B5EF4-FFF2-40B4-BE49-F238E27FC236}">
                <a16:creationId xmlns:a16="http://schemas.microsoft.com/office/drawing/2014/main" id="{B14169EE-8FD5-4AA5-994A-643D0B69BFA5}"/>
              </a:ext>
            </a:extLst>
          </p:cNvPr>
          <p:cNvGraphicFramePr>
            <a:graphicFrameLocks noGrp="1"/>
          </p:cNvGraphicFramePr>
          <p:nvPr>
            <p:ph idx="1"/>
            <p:extLst>
              <p:ext uri="{D42A27DB-BD31-4B8C-83A1-F6EECF244321}">
                <p14:modId xmlns:p14="http://schemas.microsoft.com/office/powerpoint/2010/main" val="704461319"/>
              </p:ext>
            </p:extLst>
          </p:nvPr>
        </p:nvGraphicFramePr>
        <p:xfrm>
          <a:off x="272141" y="282196"/>
          <a:ext cx="10932887" cy="55173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27313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0319B657-DE97-4FDD-9580-00D6354A82CE}"/>
              </a:ext>
            </a:extLst>
          </p:cNvPr>
          <p:cNvGraphicFramePr>
            <a:graphicFrameLocks noGrp="1"/>
          </p:cNvGraphicFramePr>
          <p:nvPr>
            <p:ph idx="1"/>
            <p:extLst>
              <p:ext uri="{D42A27DB-BD31-4B8C-83A1-F6EECF244321}">
                <p14:modId xmlns:p14="http://schemas.microsoft.com/office/powerpoint/2010/main" val="394161577"/>
              </p:ext>
            </p:extLst>
          </p:nvPr>
        </p:nvGraphicFramePr>
        <p:xfrm>
          <a:off x="678543" y="217714"/>
          <a:ext cx="11078028" cy="52396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34294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3" name="Marcador de contenido 2">
            <a:extLst>
              <a:ext uri="{FF2B5EF4-FFF2-40B4-BE49-F238E27FC236}">
                <a16:creationId xmlns:a16="http://schemas.microsoft.com/office/drawing/2014/main" id="{D6F8E731-B2A6-493D-8E51-42BD981852E5}"/>
              </a:ext>
            </a:extLst>
          </p:cNvPr>
          <p:cNvGraphicFramePr>
            <a:graphicFrameLocks noGrp="1"/>
          </p:cNvGraphicFramePr>
          <p:nvPr>
            <p:ph idx="1"/>
            <p:extLst>
              <p:ext uri="{D42A27DB-BD31-4B8C-83A1-F6EECF244321}">
                <p14:modId xmlns:p14="http://schemas.microsoft.com/office/powerpoint/2010/main" val="1459990731"/>
              </p:ext>
            </p:extLst>
          </p:nvPr>
        </p:nvGraphicFramePr>
        <p:xfrm>
          <a:off x="677779" y="320843"/>
          <a:ext cx="11049764" cy="49913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20613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233100ED-B0D3-48A3-A0FE-41B931EC91D8}"/>
              </a:ext>
            </a:extLst>
          </p:cNvPr>
          <p:cNvSpPr>
            <a:spLocks noGrp="1"/>
          </p:cNvSpPr>
          <p:nvPr>
            <p:ph idx="1"/>
          </p:nvPr>
        </p:nvSpPr>
        <p:spPr>
          <a:xfrm>
            <a:off x="464695" y="1253331"/>
            <a:ext cx="11077731" cy="4351338"/>
          </a:xfrm>
        </p:spPr>
        <p:txBody>
          <a:bodyPr>
            <a:normAutofit fontScale="47500" lnSpcReduction="20000"/>
          </a:bodyPr>
          <a:lstStyle/>
          <a:p>
            <a:pPr marL="0" indent="0">
              <a:buNone/>
            </a:pPr>
            <a:r>
              <a:rPr lang="es-VE" sz="8600" dirty="0">
                <a:effectLst/>
                <a:latin typeface="Times New Roman" panose="02020603050405020304" pitchFamily="18" charset="0"/>
                <a:ea typeface="Calibri" panose="020F0502020204030204" pitchFamily="34" charset="0"/>
                <a:cs typeface="Times New Roman" panose="02020603050405020304" pitchFamily="18" charset="0"/>
              </a:rPr>
              <a:t>Estos compromisos internacionales con los derechos humanos, han sido sintetizados por las Naciones Unidas – FAO, en cuanto a los elementos esenciales que debe tener una alimentación adecuada, por lo tanto las políticas públicas de la República Bolivariana de Venezuela, deberían apuntar hacia alcanzarlos y no, hacia evitar su concreción en estos términos:</a:t>
            </a:r>
            <a:endParaRPr lang="es-CO"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295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2" name="Marcador de contenido 1">
            <a:extLst>
              <a:ext uri="{FF2B5EF4-FFF2-40B4-BE49-F238E27FC236}">
                <a16:creationId xmlns:a16="http://schemas.microsoft.com/office/drawing/2014/main" id="{00089DE7-7DD3-4B04-9FF1-CFF800EEE76A}"/>
              </a:ext>
            </a:extLst>
          </p:cNvPr>
          <p:cNvGraphicFramePr>
            <a:graphicFrameLocks noGrp="1"/>
          </p:cNvGraphicFramePr>
          <p:nvPr>
            <p:ph idx="1"/>
            <p:extLst>
              <p:ext uri="{D42A27DB-BD31-4B8C-83A1-F6EECF244321}">
                <p14:modId xmlns:p14="http://schemas.microsoft.com/office/powerpoint/2010/main" val="604647952"/>
              </p:ext>
            </p:extLst>
          </p:nvPr>
        </p:nvGraphicFramePr>
        <p:xfrm>
          <a:off x="657727" y="565484"/>
          <a:ext cx="10515600" cy="47865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76008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6" name="Marcador de contenido 5">
            <a:extLst>
              <a:ext uri="{FF2B5EF4-FFF2-40B4-BE49-F238E27FC236}">
                <a16:creationId xmlns:a16="http://schemas.microsoft.com/office/drawing/2014/main" id="{AD8A4378-A862-44B0-861C-7907BBB57FAD}"/>
              </a:ext>
            </a:extLst>
          </p:cNvPr>
          <p:cNvGraphicFramePr>
            <a:graphicFrameLocks noGrp="1"/>
          </p:cNvGraphicFramePr>
          <p:nvPr>
            <p:ph idx="1"/>
            <p:extLst>
              <p:ext uri="{D42A27DB-BD31-4B8C-83A1-F6EECF244321}">
                <p14:modId xmlns:p14="http://schemas.microsoft.com/office/powerpoint/2010/main" val="1267518754"/>
              </p:ext>
            </p:extLst>
          </p:nvPr>
        </p:nvGraphicFramePr>
        <p:xfrm>
          <a:off x="356937" y="276726"/>
          <a:ext cx="10820400" cy="512545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12430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2" name="Marcador de contenido 1">
            <a:extLst>
              <a:ext uri="{FF2B5EF4-FFF2-40B4-BE49-F238E27FC236}">
                <a16:creationId xmlns:a16="http://schemas.microsoft.com/office/drawing/2014/main" id="{B1DD4CB4-7643-4515-A6E1-46BC96CC5585}"/>
              </a:ext>
            </a:extLst>
          </p:cNvPr>
          <p:cNvGraphicFramePr>
            <a:graphicFrameLocks noGrp="1"/>
          </p:cNvGraphicFramePr>
          <p:nvPr>
            <p:ph idx="1"/>
            <p:extLst>
              <p:ext uri="{D42A27DB-BD31-4B8C-83A1-F6EECF244321}">
                <p14:modId xmlns:p14="http://schemas.microsoft.com/office/powerpoint/2010/main" val="1852546859"/>
              </p:ext>
            </p:extLst>
          </p:nvPr>
        </p:nvGraphicFramePr>
        <p:xfrm>
          <a:off x="403123" y="360947"/>
          <a:ext cx="10515600" cy="48352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23965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75FD6020-5321-4E9B-92FD-29295DCC1BB8}"/>
              </a:ext>
            </a:extLst>
          </p:cNvPr>
          <p:cNvSpPr>
            <a:spLocks noGrp="1"/>
          </p:cNvSpPr>
          <p:nvPr>
            <p:ph type="title"/>
          </p:nvPr>
        </p:nvSpPr>
        <p:spPr>
          <a:xfrm>
            <a:off x="409074" y="172621"/>
            <a:ext cx="11093116" cy="970380"/>
          </a:xfrm>
        </p:spPr>
        <p:txBody>
          <a:bodyPr>
            <a:normAutofit fontScale="90000"/>
          </a:bodyPr>
          <a:lstStyle/>
          <a:p>
            <a:r>
              <a:rPr lang="es-VE" sz="4000" b="1" dirty="0">
                <a:effectLst/>
                <a:ea typeface="Calibri" panose="020F0502020204030204" pitchFamily="34" charset="0"/>
                <a:cs typeface="Times New Roman" panose="02020603050405020304" pitchFamily="18" charset="0"/>
              </a:rPr>
              <a:t>Responsabilidad patrimonial extracontractual del Estado:</a:t>
            </a:r>
            <a:endParaRPr lang="es-CO" dirty="0"/>
          </a:p>
        </p:txBody>
      </p:sp>
      <p:graphicFrame>
        <p:nvGraphicFramePr>
          <p:cNvPr id="2" name="Marcador de contenido 1">
            <a:extLst>
              <a:ext uri="{FF2B5EF4-FFF2-40B4-BE49-F238E27FC236}">
                <a16:creationId xmlns:a16="http://schemas.microsoft.com/office/drawing/2014/main" id="{3FBEC554-BC0B-41B7-8CFD-C5C366DAC669}"/>
              </a:ext>
            </a:extLst>
          </p:cNvPr>
          <p:cNvGraphicFramePr>
            <a:graphicFrameLocks noGrp="1"/>
          </p:cNvGraphicFramePr>
          <p:nvPr>
            <p:ph idx="1"/>
            <p:extLst>
              <p:ext uri="{D42A27DB-BD31-4B8C-83A1-F6EECF244321}">
                <p14:modId xmlns:p14="http://schemas.microsoft.com/office/powerpoint/2010/main" val="565076208"/>
              </p:ext>
            </p:extLst>
          </p:nvPr>
        </p:nvGraphicFramePr>
        <p:xfrm>
          <a:off x="312822" y="998622"/>
          <a:ext cx="9880489" cy="50339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81652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75FD6020-5321-4E9B-92FD-29295DCC1BB8}"/>
              </a:ext>
            </a:extLst>
          </p:cNvPr>
          <p:cNvSpPr>
            <a:spLocks noGrp="1"/>
          </p:cNvSpPr>
          <p:nvPr>
            <p:ph type="title"/>
          </p:nvPr>
        </p:nvSpPr>
        <p:spPr>
          <a:xfrm>
            <a:off x="409074" y="172621"/>
            <a:ext cx="11093116" cy="970380"/>
          </a:xfrm>
        </p:spPr>
        <p:txBody>
          <a:bodyPr>
            <a:normAutofit fontScale="90000"/>
          </a:bodyPr>
          <a:lstStyle/>
          <a:p>
            <a:r>
              <a:rPr lang="es-VE" sz="4000" b="1" dirty="0">
                <a:effectLst/>
                <a:ea typeface="Calibri" panose="020F0502020204030204" pitchFamily="34" charset="0"/>
                <a:cs typeface="Times New Roman" panose="02020603050405020304" pitchFamily="18" charset="0"/>
              </a:rPr>
              <a:t>Responsabilidad patrimonial extracontractual del Estado:</a:t>
            </a:r>
            <a:endParaRPr lang="es-CO" dirty="0"/>
          </a:p>
        </p:txBody>
      </p:sp>
      <p:graphicFrame>
        <p:nvGraphicFramePr>
          <p:cNvPr id="2" name="Marcador de contenido 1">
            <a:extLst>
              <a:ext uri="{FF2B5EF4-FFF2-40B4-BE49-F238E27FC236}">
                <a16:creationId xmlns:a16="http://schemas.microsoft.com/office/drawing/2014/main" id="{3FBEC554-BC0B-41B7-8CFD-C5C366DAC669}"/>
              </a:ext>
            </a:extLst>
          </p:cNvPr>
          <p:cNvGraphicFramePr>
            <a:graphicFrameLocks noGrp="1"/>
          </p:cNvGraphicFramePr>
          <p:nvPr>
            <p:ph idx="1"/>
            <p:extLst>
              <p:ext uri="{D42A27DB-BD31-4B8C-83A1-F6EECF244321}">
                <p14:modId xmlns:p14="http://schemas.microsoft.com/office/powerpoint/2010/main" val="1303120902"/>
              </p:ext>
            </p:extLst>
          </p:nvPr>
        </p:nvGraphicFramePr>
        <p:xfrm>
          <a:off x="312822" y="998622"/>
          <a:ext cx="10090352" cy="50339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52237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75FD6020-5321-4E9B-92FD-29295DCC1BB8}"/>
              </a:ext>
            </a:extLst>
          </p:cNvPr>
          <p:cNvSpPr>
            <a:spLocks noGrp="1"/>
          </p:cNvSpPr>
          <p:nvPr>
            <p:ph type="title"/>
          </p:nvPr>
        </p:nvSpPr>
        <p:spPr>
          <a:xfrm>
            <a:off x="409074" y="172621"/>
            <a:ext cx="11093116" cy="970380"/>
          </a:xfrm>
        </p:spPr>
        <p:txBody>
          <a:bodyPr>
            <a:normAutofit fontScale="90000"/>
          </a:bodyPr>
          <a:lstStyle/>
          <a:p>
            <a:r>
              <a:rPr lang="es-VE" sz="4000" b="1" dirty="0">
                <a:effectLst/>
                <a:ea typeface="Calibri" panose="020F0502020204030204" pitchFamily="34" charset="0"/>
                <a:cs typeface="Times New Roman" panose="02020603050405020304" pitchFamily="18" charset="0"/>
              </a:rPr>
              <a:t>Responsabilidad patrimonial extracontractual del Estado:</a:t>
            </a:r>
            <a:endParaRPr lang="es-CO" dirty="0"/>
          </a:p>
        </p:txBody>
      </p:sp>
      <p:graphicFrame>
        <p:nvGraphicFramePr>
          <p:cNvPr id="2" name="Marcador de contenido 1">
            <a:extLst>
              <a:ext uri="{FF2B5EF4-FFF2-40B4-BE49-F238E27FC236}">
                <a16:creationId xmlns:a16="http://schemas.microsoft.com/office/drawing/2014/main" id="{58CA9BDB-FE14-49CF-BA65-BD60DC057BE1}"/>
              </a:ext>
            </a:extLst>
          </p:cNvPr>
          <p:cNvGraphicFramePr>
            <a:graphicFrameLocks noGrp="1"/>
          </p:cNvGraphicFramePr>
          <p:nvPr>
            <p:ph idx="1"/>
            <p:extLst>
              <p:ext uri="{D42A27DB-BD31-4B8C-83A1-F6EECF244321}">
                <p14:modId xmlns:p14="http://schemas.microsoft.com/office/powerpoint/2010/main" val="2699286198"/>
              </p:ext>
            </p:extLst>
          </p:nvPr>
        </p:nvGraphicFramePr>
        <p:xfrm>
          <a:off x="260684" y="1263316"/>
          <a:ext cx="11093116" cy="49136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10120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838200" y="74179"/>
            <a:ext cx="8305800" cy="1116947"/>
          </a:xfrm>
        </p:spPr>
        <p:txBody>
          <a:bodyPr>
            <a:normAutofit/>
          </a:bodyPr>
          <a:lstStyle/>
          <a:p>
            <a:pPr algn="ctr"/>
            <a:r>
              <a:rPr lang="es-VE" sz="3600" b="1" dirty="0">
                <a:effectLst/>
                <a:latin typeface="Times New Roman" panose="02020603050405020304" pitchFamily="18" charset="0"/>
                <a:ea typeface="Calibri" panose="020F0502020204030204" pitchFamily="34" charset="0"/>
                <a:cs typeface="Times New Roman" panose="02020603050405020304" pitchFamily="18" charset="0"/>
              </a:rPr>
              <a:t>Responsabilidad objetiva del Estado</a:t>
            </a:r>
            <a:r>
              <a:rPr lang="es-VE" sz="36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s-CL" sz="3600" b="1" dirty="0">
              <a:solidFill>
                <a:srgbClr val="1C501C"/>
              </a:solidFill>
            </a:endParaRPr>
          </a:p>
        </p:txBody>
      </p:sp>
      <p:graphicFrame>
        <p:nvGraphicFramePr>
          <p:cNvPr id="4" name="Marcador de contenido 3">
            <a:extLst>
              <a:ext uri="{FF2B5EF4-FFF2-40B4-BE49-F238E27FC236}">
                <a16:creationId xmlns:a16="http://schemas.microsoft.com/office/drawing/2014/main" id="{A6AE7194-23D4-4A50-A013-8734210690C9}"/>
              </a:ext>
            </a:extLst>
          </p:cNvPr>
          <p:cNvGraphicFramePr>
            <a:graphicFrameLocks noGrp="1"/>
          </p:cNvGraphicFramePr>
          <p:nvPr>
            <p:ph idx="1"/>
            <p:extLst>
              <p:ext uri="{D42A27DB-BD31-4B8C-83A1-F6EECF244321}">
                <p14:modId xmlns:p14="http://schemas.microsoft.com/office/powerpoint/2010/main" val="2560278729"/>
              </p:ext>
            </p:extLst>
          </p:nvPr>
        </p:nvGraphicFramePr>
        <p:xfrm>
          <a:off x="838200" y="1443787"/>
          <a:ext cx="8847221" cy="34891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91994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838200" y="74179"/>
            <a:ext cx="10515600" cy="1325563"/>
          </a:xfrm>
        </p:spPr>
        <p:txBody>
          <a:bodyPr/>
          <a:lstStyle/>
          <a:p>
            <a:pPr algn="ctr"/>
            <a:r>
              <a:rPr lang="es-VE" sz="4400" b="1" dirty="0">
                <a:effectLst/>
                <a:latin typeface="Times New Roman" panose="02020603050405020304" pitchFamily="18" charset="0"/>
                <a:ea typeface="Calibri" panose="020F0502020204030204" pitchFamily="34" charset="0"/>
                <a:cs typeface="Times New Roman" panose="02020603050405020304" pitchFamily="18" charset="0"/>
              </a:rPr>
              <a:t>Responsabilidad objetiva del Estado</a:t>
            </a:r>
            <a:r>
              <a:rPr lang="es-VE" sz="4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s-CL" b="1" dirty="0">
              <a:solidFill>
                <a:srgbClr val="1C501C"/>
              </a:solidFill>
            </a:endParaRPr>
          </a:p>
        </p:txBody>
      </p:sp>
      <p:graphicFrame>
        <p:nvGraphicFramePr>
          <p:cNvPr id="4" name="Marcador de contenido 3">
            <a:extLst>
              <a:ext uri="{FF2B5EF4-FFF2-40B4-BE49-F238E27FC236}">
                <a16:creationId xmlns:a16="http://schemas.microsoft.com/office/drawing/2014/main" id="{06A9103B-6181-49A8-917F-C43BCC9781EC}"/>
              </a:ext>
            </a:extLst>
          </p:cNvPr>
          <p:cNvGraphicFramePr>
            <a:graphicFrameLocks noGrp="1"/>
          </p:cNvGraphicFramePr>
          <p:nvPr>
            <p:ph idx="1"/>
            <p:extLst>
              <p:ext uri="{D42A27DB-BD31-4B8C-83A1-F6EECF244321}">
                <p14:modId xmlns:p14="http://schemas.microsoft.com/office/powerpoint/2010/main" val="1589022920"/>
              </p:ext>
            </p:extLst>
          </p:nvPr>
        </p:nvGraphicFramePr>
        <p:xfrm>
          <a:off x="890264" y="1082842"/>
          <a:ext cx="9288452" cy="43073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16958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Diagrama 5">
            <a:extLst>
              <a:ext uri="{FF2B5EF4-FFF2-40B4-BE49-F238E27FC236}">
                <a16:creationId xmlns:a16="http://schemas.microsoft.com/office/drawing/2014/main" id="{5E03F480-D118-4C51-8168-6329514952C5}"/>
              </a:ext>
            </a:extLst>
          </p:cNvPr>
          <p:cNvGraphicFramePr/>
          <p:nvPr>
            <p:extLst>
              <p:ext uri="{D42A27DB-BD31-4B8C-83A1-F6EECF244321}">
                <p14:modId xmlns:p14="http://schemas.microsoft.com/office/powerpoint/2010/main" val="1086309928"/>
              </p:ext>
            </p:extLst>
          </p:nvPr>
        </p:nvGraphicFramePr>
        <p:xfrm>
          <a:off x="493648" y="703385"/>
          <a:ext cx="10577625" cy="45438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28545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Marcador de contenido 1">
            <a:extLst>
              <a:ext uri="{FF2B5EF4-FFF2-40B4-BE49-F238E27FC236}">
                <a16:creationId xmlns:a16="http://schemas.microsoft.com/office/drawing/2014/main" id="{4A7D11EE-92E3-4A1C-918B-4A29F88ECC01}"/>
              </a:ext>
            </a:extLst>
          </p:cNvPr>
          <p:cNvGraphicFramePr>
            <a:graphicFrameLocks noGrp="1"/>
          </p:cNvGraphicFramePr>
          <p:nvPr>
            <p:ph idx="1"/>
            <p:extLst>
              <p:ext uri="{D42A27DB-BD31-4B8C-83A1-F6EECF244321}">
                <p14:modId xmlns:p14="http://schemas.microsoft.com/office/powerpoint/2010/main" val="493913921"/>
              </p:ext>
            </p:extLst>
          </p:nvPr>
        </p:nvGraphicFramePr>
        <p:xfrm>
          <a:off x="648393" y="209862"/>
          <a:ext cx="10199716" cy="53065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3163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Marcador de contenido 1">
            <a:extLst>
              <a:ext uri="{FF2B5EF4-FFF2-40B4-BE49-F238E27FC236}">
                <a16:creationId xmlns:a16="http://schemas.microsoft.com/office/drawing/2014/main" id="{19DCDC0C-F065-4A78-9DFD-031380FCACCD}"/>
              </a:ext>
            </a:extLst>
          </p:cNvPr>
          <p:cNvGraphicFramePr>
            <a:graphicFrameLocks noGrp="1"/>
          </p:cNvGraphicFramePr>
          <p:nvPr>
            <p:ph idx="1"/>
            <p:extLst>
              <p:ext uri="{D42A27DB-BD31-4B8C-83A1-F6EECF244321}">
                <p14:modId xmlns:p14="http://schemas.microsoft.com/office/powerpoint/2010/main" val="2287693869"/>
              </p:ext>
            </p:extLst>
          </p:nvPr>
        </p:nvGraphicFramePr>
        <p:xfrm>
          <a:off x="648393" y="326341"/>
          <a:ext cx="10199716" cy="4946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4475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Marcador de contenido 1">
            <a:extLst>
              <a:ext uri="{FF2B5EF4-FFF2-40B4-BE49-F238E27FC236}">
                <a16:creationId xmlns:a16="http://schemas.microsoft.com/office/drawing/2014/main" id="{8B6F9D90-D62D-448D-A8BF-A753028DAE02}"/>
              </a:ext>
            </a:extLst>
          </p:cNvPr>
          <p:cNvGraphicFramePr>
            <a:graphicFrameLocks noGrp="1"/>
          </p:cNvGraphicFramePr>
          <p:nvPr>
            <p:ph idx="1"/>
            <p:extLst>
              <p:ext uri="{D42A27DB-BD31-4B8C-83A1-F6EECF244321}">
                <p14:modId xmlns:p14="http://schemas.microsoft.com/office/powerpoint/2010/main" val="1741828065"/>
              </p:ext>
            </p:extLst>
          </p:nvPr>
        </p:nvGraphicFramePr>
        <p:xfrm>
          <a:off x="648393" y="267287"/>
          <a:ext cx="10199716" cy="51441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8006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Marcador de contenido 5">
            <a:extLst>
              <a:ext uri="{FF2B5EF4-FFF2-40B4-BE49-F238E27FC236}">
                <a16:creationId xmlns:a16="http://schemas.microsoft.com/office/drawing/2014/main" id="{EBFDA34C-9F2D-4353-9BDF-2DB14A8E1DD4}"/>
              </a:ext>
            </a:extLst>
          </p:cNvPr>
          <p:cNvGraphicFramePr>
            <a:graphicFrameLocks noGrp="1"/>
          </p:cNvGraphicFramePr>
          <p:nvPr>
            <p:ph idx="1"/>
            <p:extLst>
              <p:ext uri="{D42A27DB-BD31-4B8C-83A1-F6EECF244321}">
                <p14:modId xmlns:p14="http://schemas.microsoft.com/office/powerpoint/2010/main" val="2538050075"/>
              </p:ext>
            </p:extLst>
          </p:nvPr>
        </p:nvGraphicFramePr>
        <p:xfrm>
          <a:off x="648393" y="590843"/>
          <a:ext cx="8805096" cy="4740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3960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Diagrama 5">
            <a:extLst>
              <a:ext uri="{FF2B5EF4-FFF2-40B4-BE49-F238E27FC236}">
                <a16:creationId xmlns:a16="http://schemas.microsoft.com/office/drawing/2014/main" id="{3E553322-D33E-4392-B91D-3EF17F667F45}"/>
              </a:ext>
            </a:extLst>
          </p:cNvPr>
          <p:cNvGraphicFramePr/>
          <p:nvPr>
            <p:extLst>
              <p:ext uri="{D42A27DB-BD31-4B8C-83A1-F6EECF244321}">
                <p14:modId xmlns:p14="http://schemas.microsoft.com/office/powerpoint/2010/main" val="926365624"/>
              </p:ext>
            </p:extLst>
          </p:nvPr>
        </p:nvGraphicFramePr>
        <p:xfrm>
          <a:off x="381106" y="548640"/>
          <a:ext cx="10493219" cy="46704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9356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Marcador de contenido 1">
            <a:extLst>
              <a:ext uri="{FF2B5EF4-FFF2-40B4-BE49-F238E27FC236}">
                <a16:creationId xmlns:a16="http://schemas.microsoft.com/office/drawing/2014/main" id="{9AB93AB2-7B25-40A0-A759-A825E58C66A0}"/>
              </a:ext>
            </a:extLst>
          </p:cNvPr>
          <p:cNvGraphicFramePr>
            <a:graphicFrameLocks noGrp="1"/>
          </p:cNvGraphicFramePr>
          <p:nvPr>
            <p:ph idx="1"/>
            <p:extLst>
              <p:ext uri="{D42A27DB-BD31-4B8C-83A1-F6EECF244321}">
                <p14:modId xmlns:p14="http://schemas.microsoft.com/office/powerpoint/2010/main" val="2858045481"/>
              </p:ext>
            </p:extLst>
          </p:nvPr>
        </p:nvGraphicFramePr>
        <p:xfrm>
          <a:off x="648393" y="295423"/>
          <a:ext cx="10199716" cy="5071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8865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Marcador de contenido 1">
            <a:extLst>
              <a:ext uri="{FF2B5EF4-FFF2-40B4-BE49-F238E27FC236}">
                <a16:creationId xmlns:a16="http://schemas.microsoft.com/office/drawing/2014/main" id="{79B19BDC-82D8-4564-A0CE-0C01314C9049}"/>
              </a:ext>
            </a:extLst>
          </p:cNvPr>
          <p:cNvGraphicFramePr>
            <a:graphicFrameLocks noGrp="1"/>
          </p:cNvGraphicFramePr>
          <p:nvPr>
            <p:ph idx="1"/>
            <p:extLst>
              <p:ext uri="{D42A27DB-BD31-4B8C-83A1-F6EECF244321}">
                <p14:modId xmlns:p14="http://schemas.microsoft.com/office/powerpoint/2010/main" val="2492657183"/>
              </p:ext>
            </p:extLst>
          </p:nvPr>
        </p:nvGraphicFramePr>
        <p:xfrm>
          <a:off x="648393" y="1392703"/>
          <a:ext cx="8987976" cy="31933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8087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838200" y="74180"/>
            <a:ext cx="10515600" cy="1135642"/>
          </a:xfrm>
        </p:spPr>
        <p:txBody>
          <a:bodyPr/>
          <a:lstStyle/>
          <a:p>
            <a:pPr algn="ctr"/>
            <a:r>
              <a:rPr lang="es-CL" b="1" dirty="0">
                <a:solidFill>
                  <a:srgbClr val="1C501C"/>
                </a:solidFill>
              </a:rPr>
              <a:t>Conclusiones</a:t>
            </a:r>
          </a:p>
        </p:txBody>
      </p:sp>
      <p:graphicFrame>
        <p:nvGraphicFramePr>
          <p:cNvPr id="4" name="Marcador de contenido 3">
            <a:extLst>
              <a:ext uri="{FF2B5EF4-FFF2-40B4-BE49-F238E27FC236}">
                <a16:creationId xmlns:a16="http://schemas.microsoft.com/office/drawing/2014/main" id="{77613643-59CA-4437-852C-96BB0D562D6C}"/>
              </a:ext>
            </a:extLst>
          </p:cNvPr>
          <p:cNvGraphicFramePr>
            <a:graphicFrameLocks noGrp="1"/>
          </p:cNvGraphicFramePr>
          <p:nvPr>
            <p:ph idx="1"/>
            <p:extLst>
              <p:ext uri="{D42A27DB-BD31-4B8C-83A1-F6EECF244321}">
                <p14:modId xmlns:p14="http://schemas.microsoft.com/office/powerpoint/2010/main" val="3015781472"/>
              </p:ext>
            </p:extLst>
          </p:nvPr>
        </p:nvGraphicFramePr>
        <p:xfrm>
          <a:off x="689318" y="1209821"/>
          <a:ext cx="9805180" cy="4065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57990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838200" y="74179"/>
            <a:ext cx="10515600" cy="1325563"/>
          </a:xfrm>
        </p:spPr>
        <p:txBody>
          <a:bodyPr/>
          <a:lstStyle/>
          <a:p>
            <a:pPr algn="ctr"/>
            <a:r>
              <a:rPr lang="es-CL" b="1" dirty="0">
                <a:solidFill>
                  <a:srgbClr val="1C501C"/>
                </a:solidFill>
              </a:rPr>
              <a:t>Conclusiones</a:t>
            </a:r>
          </a:p>
        </p:txBody>
      </p:sp>
      <p:graphicFrame>
        <p:nvGraphicFramePr>
          <p:cNvPr id="4" name="Marcador de contenido 3">
            <a:extLst>
              <a:ext uri="{FF2B5EF4-FFF2-40B4-BE49-F238E27FC236}">
                <a16:creationId xmlns:a16="http://schemas.microsoft.com/office/drawing/2014/main" id="{49CA8F47-AE82-4A6B-8790-0C382FC7959B}"/>
              </a:ext>
            </a:extLst>
          </p:cNvPr>
          <p:cNvGraphicFramePr>
            <a:graphicFrameLocks noGrp="1"/>
          </p:cNvGraphicFramePr>
          <p:nvPr>
            <p:ph idx="1"/>
            <p:extLst>
              <p:ext uri="{D42A27DB-BD31-4B8C-83A1-F6EECF244321}">
                <p14:modId xmlns:p14="http://schemas.microsoft.com/office/powerpoint/2010/main" val="1080166771"/>
              </p:ext>
            </p:extLst>
          </p:nvPr>
        </p:nvGraphicFramePr>
        <p:xfrm>
          <a:off x="703385" y="1527160"/>
          <a:ext cx="9748910" cy="3959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4475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838200" y="-291581"/>
            <a:ext cx="10515600" cy="1325563"/>
          </a:xfrm>
        </p:spPr>
        <p:txBody>
          <a:bodyPr>
            <a:normAutofit/>
          </a:bodyPr>
          <a:lstStyle/>
          <a:p>
            <a:pPr algn="ctr"/>
            <a:r>
              <a:rPr lang="es-CL" sz="4000" b="1" dirty="0">
                <a:solidFill>
                  <a:srgbClr val="1C501C"/>
                </a:solidFill>
              </a:rPr>
              <a:t>Referencias</a:t>
            </a:r>
          </a:p>
        </p:txBody>
      </p:sp>
      <p:sp>
        <p:nvSpPr>
          <p:cNvPr id="3" name="Marcador de contenido 2">
            <a:extLst>
              <a:ext uri="{FF2B5EF4-FFF2-40B4-BE49-F238E27FC236}">
                <a16:creationId xmlns:a16="http://schemas.microsoft.com/office/drawing/2014/main" id="{A52476BC-B75E-EA49-A42F-C6F8D9507C31}"/>
              </a:ext>
            </a:extLst>
          </p:cNvPr>
          <p:cNvSpPr>
            <a:spLocks noGrp="1"/>
          </p:cNvSpPr>
          <p:nvPr>
            <p:ph idx="1"/>
          </p:nvPr>
        </p:nvSpPr>
        <p:spPr>
          <a:xfrm>
            <a:off x="422031" y="829994"/>
            <a:ext cx="10515599" cy="3766944"/>
          </a:xfrm>
        </p:spPr>
        <p:txBody>
          <a:bodyPr>
            <a:noAutofit/>
          </a:bodyPr>
          <a:lstStyle/>
          <a:p>
            <a:pPr marL="0" indent="0">
              <a:lnSpc>
                <a:spcPct val="115000"/>
              </a:lnSpc>
              <a:spcAft>
                <a:spcPts val="1000"/>
              </a:spcAft>
              <a:buNone/>
            </a:pP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Arenas Mendoza, H. A. (2013). </a:t>
            </a:r>
            <a:r>
              <a:rPr lang="es-ES" sz="1600" i="1" dirty="0">
                <a:effectLst/>
                <a:latin typeface="Times New Roman" panose="02020603050405020304" pitchFamily="18" charset="0"/>
                <a:ea typeface="Calibri" panose="020F0502020204030204" pitchFamily="34" charset="0"/>
                <a:cs typeface="Times New Roman" panose="02020603050405020304" pitchFamily="18" charset="0"/>
              </a:rPr>
              <a:t>El régimen de responsabilidad objetiva.</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Bogotá: Legis.</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es-VE" sz="1600" dirty="0">
                <a:effectLst/>
                <a:latin typeface="Times New Roman" panose="02020603050405020304" pitchFamily="18" charset="0"/>
                <a:ea typeface="Calibri" panose="020F0502020204030204" pitchFamily="34" charset="0"/>
                <a:cs typeface="Times New Roman" panose="02020603050405020304" pitchFamily="18" charset="0"/>
              </a:rPr>
              <a:t>B</a:t>
            </a:r>
            <a:r>
              <a:rPr lang="es-ES" sz="1600" dirty="0" err="1">
                <a:effectLst/>
                <a:latin typeface="Times New Roman" panose="02020603050405020304" pitchFamily="18" charset="0"/>
                <a:ea typeface="Calibri" panose="020F0502020204030204" pitchFamily="34" charset="0"/>
                <a:cs typeface="Times New Roman" panose="02020603050405020304" pitchFamily="18" charset="0"/>
              </a:rPr>
              <a:t>oada</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F, María M. 2016. Hacia un estado de conformación de la violencia alimentaria en Venezuela. IV simposio sobre nutrición “la alimentación en Venezuela, ¿un derecho en crisis? Fundación Bengoa. Disponible en: </a:t>
            </a:r>
            <a:r>
              <a:rPr lang="es-ES" sz="1600" u="none" strike="noStrike"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https://www.fundacionbengoa.org/grupo-tan/simposio-nutricion/2016/La-alimentacion-en-Venezuela-una-nueva-expresion-de-la-violencia.pdf</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Constitución de la República Bolivariana de Venezuela. Gaceta Oficial N°5.453 Extraordinario. 24 de marzo 2000. </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s-ES" sz="1600" dirty="0" err="1">
                <a:effectLst/>
                <a:latin typeface="Times New Roman" panose="02020603050405020304" pitchFamily="18" charset="0"/>
                <a:ea typeface="Calibri" panose="020F0502020204030204" pitchFamily="34" charset="0"/>
                <a:cs typeface="Times New Roman" panose="02020603050405020304" pitchFamily="18" charset="0"/>
              </a:rPr>
              <a:t>Chapus</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R. (1957). </a:t>
            </a:r>
            <a:r>
              <a:rPr lang="es-ES" sz="1600" i="1" dirty="0" err="1">
                <a:effectLst/>
                <a:latin typeface="Times New Roman" panose="02020603050405020304" pitchFamily="18" charset="0"/>
                <a:ea typeface="Calibri" panose="020F0502020204030204" pitchFamily="34" charset="0"/>
                <a:cs typeface="Times New Roman" panose="02020603050405020304" pitchFamily="18" charset="0"/>
              </a:rPr>
              <a:t>Responsabilité</a:t>
            </a:r>
            <a:r>
              <a:rPr lang="es-ES" sz="1600" i="1" dirty="0">
                <a:effectLst/>
                <a:latin typeface="Times New Roman" panose="02020603050405020304" pitchFamily="18" charset="0"/>
                <a:ea typeface="Calibri" panose="020F0502020204030204" pitchFamily="34" charset="0"/>
                <a:cs typeface="Times New Roman" panose="02020603050405020304" pitchFamily="18" charset="0"/>
              </a:rPr>
              <a:t> publique et </a:t>
            </a:r>
            <a:r>
              <a:rPr lang="es-ES" sz="1600" i="1" dirty="0" err="1">
                <a:effectLst/>
                <a:latin typeface="Times New Roman" panose="02020603050405020304" pitchFamily="18" charset="0"/>
                <a:ea typeface="Calibri" panose="020F0502020204030204" pitchFamily="34" charset="0"/>
                <a:cs typeface="Times New Roman" panose="02020603050405020304" pitchFamily="18" charset="0"/>
              </a:rPr>
              <a:t>responabilité</a:t>
            </a:r>
            <a:r>
              <a:rPr lang="es-ES" sz="16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s-ES" sz="1600" i="1" dirty="0" err="1">
                <a:effectLst/>
                <a:latin typeface="Times New Roman" panose="02020603050405020304" pitchFamily="18" charset="0"/>
                <a:ea typeface="Calibri" panose="020F0502020204030204" pitchFamily="34" charset="0"/>
                <a:cs typeface="Times New Roman" panose="02020603050405020304" pitchFamily="18" charset="0"/>
              </a:rPr>
              <a:t>privée</a:t>
            </a:r>
            <a:r>
              <a:rPr lang="es-ES" sz="1600" i="1" dirty="0">
                <a:effectLst/>
                <a:latin typeface="Times New Roman" panose="02020603050405020304" pitchFamily="18" charset="0"/>
                <a:ea typeface="Calibri" panose="020F0502020204030204" pitchFamily="34" charset="0"/>
                <a:cs typeface="Times New Roman" panose="02020603050405020304" pitchFamily="18" charset="0"/>
              </a:rPr>
              <a:t>. Les </a:t>
            </a:r>
            <a:r>
              <a:rPr lang="es-ES" sz="1600" i="1" dirty="0" err="1">
                <a:effectLst/>
                <a:latin typeface="Times New Roman" panose="02020603050405020304" pitchFamily="18" charset="0"/>
                <a:ea typeface="Calibri" panose="020F0502020204030204" pitchFamily="34" charset="0"/>
                <a:cs typeface="Times New Roman" panose="02020603050405020304" pitchFamily="18" charset="0"/>
              </a:rPr>
              <a:t>influences</a:t>
            </a:r>
            <a:r>
              <a:rPr lang="es-ES" sz="16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s-ES" sz="1600" i="1" dirty="0" err="1">
                <a:effectLst/>
                <a:latin typeface="Times New Roman" panose="02020603050405020304" pitchFamily="18" charset="0"/>
                <a:ea typeface="Calibri" panose="020F0502020204030204" pitchFamily="34" charset="0"/>
                <a:cs typeface="Times New Roman" panose="02020603050405020304" pitchFamily="18" charset="0"/>
              </a:rPr>
              <a:t>réciproques</a:t>
            </a:r>
            <a:r>
              <a:rPr lang="es-ES" sz="1600" i="1" dirty="0">
                <a:effectLst/>
                <a:latin typeface="Times New Roman" panose="02020603050405020304" pitchFamily="18" charset="0"/>
                <a:ea typeface="Calibri" panose="020F0502020204030204" pitchFamily="34" charset="0"/>
                <a:cs typeface="Times New Roman" panose="02020603050405020304" pitchFamily="18" charset="0"/>
              </a:rPr>
              <a:t> des </a:t>
            </a:r>
            <a:r>
              <a:rPr lang="es-ES" sz="1600" i="1" dirty="0" err="1">
                <a:effectLst/>
                <a:latin typeface="Times New Roman" panose="02020603050405020304" pitchFamily="18" charset="0"/>
                <a:ea typeface="Calibri" panose="020F0502020204030204" pitchFamily="34" charset="0"/>
                <a:cs typeface="Times New Roman" panose="02020603050405020304" pitchFamily="18" charset="0"/>
              </a:rPr>
              <a:t>jurisprudences</a:t>
            </a:r>
            <a:r>
              <a:rPr lang="es-ES" sz="1600" i="1" dirty="0">
                <a:effectLst/>
                <a:latin typeface="Times New Roman" panose="02020603050405020304" pitchFamily="18" charset="0"/>
                <a:ea typeface="Calibri" panose="020F0502020204030204" pitchFamily="34" charset="0"/>
                <a:cs typeface="Times New Roman" panose="02020603050405020304" pitchFamily="18" charset="0"/>
              </a:rPr>
              <a:t> administrative et judicial.</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Paris: LGDJ.</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s-ES" sz="1600" dirty="0" err="1">
                <a:effectLst/>
                <a:latin typeface="Times New Roman" panose="02020603050405020304" pitchFamily="18" charset="0"/>
                <a:ea typeface="Calibri" panose="020F0502020204030204" pitchFamily="34" charset="0"/>
                <a:cs typeface="Times New Roman" panose="02020603050405020304" pitchFamily="18" charset="0"/>
              </a:rPr>
              <a:t>D´Elia</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Y., &amp; </a:t>
            </a:r>
            <a:r>
              <a:rPr lang="es-ES" sz="1600" dirty="0" err="1">
                <a:effectLst/>
                <a:latin typeface="Times New Roman" panose="02020603050405020304" pitchFamily="18" charset="0"/>
                <a:ea typeface="Calibri" panose="020F0502020204030204" pitchFamily="34" charset="0"/>
                <a:cs typeface="Times New Roman" panose="02020603050405020304" pitchFamily="18" charset="0"/>
              </a:rPr>
              <a:t>Maingon</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T. (Febrero de 2009). La política social en el modelo de Estado/Gobierno Venezolano.</a:t>
            </a:r>
          </a:p>
          <a:p>
            <a:pPr marL="0" indent="0">
              <a:lnSpc>
                <a:spcPct val="115000"/>
              </a:lnSpc>
              <a:spcAft>
                <a:spcPts val="1000"/>
              </a:spcAft>
              <a:buNone/>
            </a:pPr>
            <a:r>
              <a:rPr lang="es-ES" sz="16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FAO. 2017. Panorama de la Seguridad Alimentaria y Nutricional en América Latina y El Caribe. Disponible en: </a:t>
            </a:r>
            <a:r>
              <a:rPr lang="es-ES" sz="1600" u="none" strike="noStrike"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http://www.fao.org/americas/publicaciones-audio-video/panorama/2017/es/</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s-ES"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1916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838200" y="74179"/>
            <a:ext cx="10515600" cy="938695"/>
          </a:xfrm>
        </p:spPr>
        <p:txBody>
          <a:bodyPr/>
          <a:lstStyle/>
          <a:p>
            <a:pPr algn="ctr"/>
            <a:r>
              <a:rPr lang="es-CL" b="1" dirty="0">
                <a:solidFill>
                  <a:srgbClr val="1C501C"/>
                </a:solidFill>
              </a:rPr>
              <a:t>Referencias</a:t>
            </a:r>
          </a:p>
        </p:txBody>
      </p:sp>
      <p:sp>
        <p:nvSpPr>
          <p:cNvPr id="3" name="Marcador de contenido 2">
            <a:extLst>
              <a:ext uri="{FF2B5EF4-FFF2-40B4-BE49-F238E27FC236}">
                <a16:creationId xmlns:a16="http://schemas.microsoft.com/office/drawing/2014/main" id="{A52476BC-B75E-EA49-A42F-C6F8D9507C31}"/>
              </a:ext>
            </a:extLst>
          </p:cNvPr>
          <p:cNvSpPr>
            <a:spLocks noGrp="1"/>
          </p:cNvSpPr>
          <p:nvPr>
            <p:ph idx="1"/>
          </p:nvPr>
        </p:nvSpPr>
        <p:spPr>
          <a:xfrm>
            <a:off x="422031" y="1012874"/>
            <a:ext cx="10515599" cy="3584064"/>
          </a:xfrm>
        </p:spPr>
        <p:txBody>
          <a:bodyPr>
            <a:noAutofit/>
          </a:bodyPr>
          <a:lstStyle/>
          <a:p>
            <a:pPr marL="0" indent="0" algn="just">
              <a:lnSpc>
                <a:spcPct val="115000"/>
              </a:lnSpc>
              <a:spcAft>
                <a:spcPts val="1000"/>
              </a:spcAft>
              <a:buNone/>
            </a:pP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FAO. 2018. Panorama de la Seguridad Alimentaria y Nutricional en América Latina y El Caribe. Disponible en: </a:t>
            </a:r>
            <a:r>
              <a:rPr lang="es-ES" sz="1600" u="none" strike="noStrike"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http://www.fao.org/3/CA2127ES/ca2127es.pdf</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FAO. 2019. Panorama de la Seguridad Alimentaria y Nutricional en América Latina y El Caribe. Disponible en: </a:t>
            </a:r>
            <a:r>
              <a:rPr lang="es-ES" sz="1600" u="none" strike="noStrike"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http://www.fao.org/3/ca6979es/ca6979es.pdf</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Gabás, Raúl. 2016. ¿Puede la ética convertirse en reina de la economía? En: Da Silva, José Luis (coordinador editor) y Di Giacomo, Mario (editor). 2016. Construir nuevas sociedades Ética y Economía. Colección Registro. Universidad Católica Andrés Bello Ediciones y Konrad Adenauer </a:t>
            </a:r>
            <a:r>
              <a:rPr lang="es-ES" sz="1600" dirty="0" err="1">
                <a:effectLst/>
                <a:latin typeface="Times New Roman" panose="02020603050405020304" pitchFamily="18" charset="0"/>
                <a:ea typeface="Calibri" panose="020F0502020204030204" pitchFamily="34" charset="0"/>
                <a:cs typeface="Times New Roman" panose="02020603050405020304" pitchFamily="18" charset="0"/>
              </a:rPr>
              <a:t>Stiftung</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1ra  edición. Caracas. pp. 44-74.</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Gómez Martínez, D. L., &amp; Gómez Jiménez, J. (2018). El principio de confianza legítima frente a la responsabilidad del Estado. En D. F. </a:t>
            </a:r>
            <a:r>
              <a:rPr lang="es-ES" sz="1600" dirty="0" err="1">
                <a:effectLst/>
                <a:latin typeface="Times New Roman" panose="02020603050405020304" pitchFamily="18" charset="0"/>
                <a:ea typeface="Calibri" panose="020F0502020204030204" pitchFamily="34" charset="0"/>
                <a:cs typeface="Times New Roman" panose="02020603050405020304" pitchFamily="18" charset="0"/>
              </a:rPr>
              <a:t>Tarapués</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Sandino, &amp; A. Murillo Granados, </a:t>
            </a:r>
            <a:r>
              <a:rPr lang="es-ES" sz="1600" i="1" dirty="0">
                <a:effectLst/>
                <a:latin typeface="Times New Roman" panose="02020603050405020304" pitchFamily="18" charset="0"/>
                <a:ea typeface="Calibri" panose="020F0502020204030204" pitchFamily="34" charset="0"/>
                <a:cs typeface="Times New Roman" panose="02020603050405020304" pitchFamily="18" charset="0"/>
              </a:rPr>
              <a:t>Contribuciones al derecho contemporáneo Tomo III Constitucionalismo y Derechos Fundamentales</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(págs. 277 - 296). Cali: DIKÉ - Universidad Santiago de Cali.</a:t>
            </a:r>
          </a:p>
          <a:p>
            <a:pPr marL="0" indent="0">
              <a:lnSpc>
                <a:spcPct val="115000"/>
              </a:lnSpc>
              <a:spcAft>
                <a:spcPts val="1000"/>
              </a:spcAft>
              <a:buNone/>
            </a:pP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Henao, J. (1998). </a:t>
            </a:r>
            <a:r>
              <a:rPr lang="es-ES" sz="1600" i="1" dirty="0">
                <a:effectLst/>
                <a:latin typeface="Times New Roman" panose="02020603050405020304" pitchFamily="18" charset="0"/>
                <a:ea typeface="Calibri" panose="020F0502020204030204" pitchFamily="34" charset="0"/>
                <a:cs typeface="Times New Roman" panose="02020603050405020304" pitchFamily="18" charset="0"/>
              </a:rPr>
              <a:t>El Daño.</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Bogotá: Universidad Externado de Colombia.</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s-ES"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9714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838200" y="-80566"/>
            <a:ext cx="10515600" cy="938695"/>
          </a:xfrm>
        </p:spPr>
        <p:txBody>
          <a:bodyPr/>
          <a:lstStyle/>
          <a:p>
            <a:pPr algn="ctr"/>
            <a:r>
              <a:rPr lang="es-CL" sz="4000" b="1" dirty="0">
                <a:solidFill>
                  <a:srgbClr val="1C501C"/>
                </a:solidFill>
              </a:rPr>
              <a:t>Referencias</a:t>
            </a:r>
            <a:endParaRPr lang="es-CL" b="1" dirty="0">
              <a:solidFill>
                <a:srgbClr val="1C501C"/>
              </a:solidFill>
            </a:endParaRPr>
          </a:p>
        </p:txBody>
      </p:sp>
      <p:sp>
        <p:nvSpPr>
          <p:cNvPr id="3" name="Marcador de contenido 2">
            <a:extLst>
              <a:ext uri="{FF2B5EF4-FFF2-40B4-BE49-F238E27FC236}">
                <a16:creationId xmlns:a16="http://schemas.microsoft.com/office/drawing/2014/main" id="{A52476BC-B75E-EA49-A42F-C6F8D9507C31}"/>
              </a:ext>
            </a:extLst>
          </p:cNvPr>
          <p:cNvSpPr>
            <a:spLocks noGrp="1"/>
          </p:cNvSpPr>
          <p:nvPr>
            <p:ph idx="1"/>
          </p:nvPr>
        </p:nvSpPr>
        <p:spPr>
          <a:xfrm>
            <a:off x="422031" y="853015"/>
            <a:ext cx="10515599" cy="3696606"/>
          </a:xfrm>
        </p:spPr>
        <p:txBody>
          <a:bodyPr>
            <a:noAutofit/>
          </a:bodyPr>
          <a:lstStyle/>
          <a:p>
            <a:pPr marL="0" indent="0" algn="just">
              <a:lnSpc>
                <a:spcPct val="115000"/>
              </a:lnSpc>
              <a:spcAft>
                <a:spcPts val="1000"/>
              </a:spcAft>
              <a:buNone/>
            </a:pPr>
            <a:r>
              <a:rPr lang="es-ES" sz="1600" dirty="0" err="1">
                <a:effectLst/>
                <a:latin typeface="Times New Roman" panose="02020603050405020304" pitchFamily="18" charset="0"/>
                <a:ea typeface="Calibri" panose="020F0502020204030204" pitchFamily="34" charset="0"/>
                <a:cs typeface="Times New Roman" panose="02020603050405020304" pitchFamily="18" charset="0"/>
              </a:rPr>
              <a:t>Iciarte</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G, María J. 2019a. Violencia alimentaria: conceptualización. Disponible en: </a:t>
            </a:r>
            <a:r>
              <a:rPr lang="es-ES" sz="1600" u="none" strike="noStrike"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https://devaagriculturayalimentacion.blogspot.com/2019/06/violencia-alimentaria.html?m=1</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es-ES" sz="1600" dirty="0" err="1">
                <a:effectLst/>
                <a:latin typeface="Times New Roman" panose="02020603050405020304" pitchFamily="18" charset="0"/>
                <a:ea typeface="Calibri" panose="020F0502020204030204" pitchFamily="34" charset="0"/>
                <a:cs typeface="Times New Roman" panose="02020603050405020304" pitchFamily="18" charset="0"/>
              </a:rPr>
              <a:t>Iciarte</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G, María J. 2019b. El derecho a la alimentación y la feminización de la pobreza en Venezuela. Anales Venezolanos de Nutrición; 32(1):33-43. Disponible en: </a:t>
            </a:r>
            <a:r>
              <a:rPr lang="es-ES" sz="1600" u="none" strike="noStrike"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https://www.analesdenutricion.org.ve/ediciones/2019/1/art-5/</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Landaeta, Maritza et al. 2012. El derecho a la alimentación en Venezuela. Anales Venezolanos de Nutrición; 25(2):73-84. Disponible en: </a:t>
            </a:r>
            <a:r>
              <a:rPr lang="es-ES" sz="1600" u="none" strike="noStrike"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https://www.analesdenutricion.org.ve/ediciones/2012/2/art-4/</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es-VE" sz="1600" dirty="0">
                <a:effectLst/>
                <a:latin typeface="Times New Roman" panose="02020603050405020304" pitchFamily="18" charset="0"/>
                <a:ea typeface="Times New Roman" panose="02020603050405020304" pitchFamily="18" charset="0"/>
                <a:cs typeface="Times New Roman" panose="02020603050405020304" pitchFamily="18" charset="0"/>
              </a:rPr>
              <a:t>Marrero, J., </a:t>
            </a:r>
            <a:r>
              <a:rPr lang="es-VE" sz="1600" dirty="0" err="1">
                <a:effectLst/>
                <a:latin typeface="Times New Roman" panose="02020603050405020304" pitchFamily="18" charset="0"/>
                <a:ea typeface="Times New Roman" panose="02020603050405020304" pitchFamily="18" charset="0"/>
                <a:cs typeface="Times New Roman" panose="02020603050405020304" pitchFamily="18" charset="0"/>
              </a:rPr>
              <a:t>Iciarte</a:t>
            </a:r>
            <a:r>
              <a:rPr lang="es-VE" sz="1600" dirty="0">
                <a:effectLst/>
                <a:latin typeface="Times New Roman" panose="02020603050405020304" pitchFamily="18" charset="0"/>
                <a:ea typeface="Times New Roman" panose="02020603050405020304" pitchFamily="18" charset="0"/>
                <a:cs typeface="Times New Roman" panose="02020603050405020304" pitchFamily="18" charset="0"/>
              </a:rPr>
              <a:t>, M, </a:t>
            </a:r>
            <a:r>
              <a:rPr lang="es-VE" sz="1600" dirty="0" err="1">
                <a:effectLst/>
                <a:latin typeface="Times New Roman" panose="02020603050405020304" pitchFamily="18" charset="0"/>
                <a:ea typeface="Times New Roman" panose="02020603050405020304" pitchFamily="18" charset="0"/>
                <a:cs typeface="Times New Roman" panose="02020603050405020304" pitchFamily="18" charset="0"/>
              </a:rPr>
              <a:t>Marquez</a:t>
            </a:r>
            <a:r>
              <a:rPr lang="es-VE" sz="1600" dirty="0">
                <a:effectLst/>
                <a:latin typeface="Times New Roman" panose="02020603050405020304" pitchFamily="18" charset="0"/>
                <a:ea typeface="Times New Roman" panose="02020603050405020304" pitchFamily="18" charset="0"/>
                <a:cs typeface="Times New Roman" panose="02020603050405020304" pitchFamily="18" charset="0"/>
              </a:rPr>
              <a:t>, C y S. </a:t>
            </a:r>
            <a:r>
              <a:rPr lang="es-VE" sz="1600" dirty="0" err="1">
                <a:effectLst/>
                <a:latin typeface="Times New Roman" panose="02020603050405020304" pitchFamily="18" charset="0"/>
                <a:ea typeface="Times New Roman" panose="02020603050405020304" pitchFamily="18" charset="0"/>
                <a:cs typeface="Times New Roman" panose="02020603050405020304" pitchFamily="18" charset="0"/>
              </a:rPr>
              <a:t>Lopez</a:t>
            </a:r>
            <a:r>
              <a:rPr lang="es-VE" sz="1600" dirty="0">
                <a:effectLst/>
                <a:latin typeface="Times New Roman" panose="02020603050405020304" pitchFamily="18" charset="0"/>
                <a:ea typeface="Times New Roman" panose="02020603050405020304" pitchFamily="18" charset="0"/>
                <a:cs typeface="Times New Roman" panose="02020603050405020304" pitchFamily="18" charset="0"/>
              </a:rPr>
              <a:t>. 2018. La dimensión ética en el derecho a la alimentación. VII Convocatoria del Observatorio del Derecho a la Alimentación en América Latina y El Caribe . </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OEA. 2017. Institucionalidad democrática, Estado de derecho y derechos humanos en Venezuela. Informe de País. Doc. 209. Comisión Interamericana de Derechos Humanos (CIDH). Disponible en: </a:t>
            </a:r>
            <a:r>
              <a:rPr lang="es-ES" sz="1600" u="none" strike="noStrike"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6"/>
              </a:rPr>
              <a:t>http://www.oas.org/es/cidh/informes/pdfs/Venezuela2018-es.pdf</a:t>
            </a:r>
            <a:endParaRPr lang="es-ES" sz="1600" u="none" strike="noStrike"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Ramos Acevedo , J. (2004). </a:t>
            </a:r>
            <a:r>
              <a:rPr lang="es-ES" sz="1600" i="1" dirty="0">
                <a:effectLst/>
                <a:latin typeface="Times New Roman" panose="02020603050405020304" pitchFamily="18" charset="0"/>
                <a:ea typeface="Calibri" panose="020F0502020204030204" pitchFamily="34" charset="0"/>
                <a:cs typeface="Times New Roman" panose="02020603050405020304" pitchFamily="18" charset="0"/>
              </a:rPr>
              <a:t>Fundamentos de la responsabilidad extracontractual.</a:t>
            </a:r>
            <a:r>
              <a:rPr lang="es-ES" sz="1600" dirty="0">
                <a:effectLst/>
                <a:latin typeface="Times New Roman" panose="02020603050405020304" pitchFamily="18" charset="0"/>
                <a:ea typeface="Calibri" panose="020F0502020204030204" pitchFamily="34" charset="0"/>
                <a:cs typeface="Times New Roman" panose="02020603050405020304" pitchFamily="18" charset="0"/>
              </a:rPr>
              <a:t> Bogotá: Legis.</a:t>
            </a: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es-CO"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s-ES"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5295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8BA2B-96F9-EA44-B64F-8847C38DC424}"/>
              </a:ext>
            </a:extLst>
          </p:cNvPr>
          <p:cNvSpPr>
            <a:spLocks noGrp="1"/>
          </p:cNvSpPr>
          <p:nvPr>
            <p:ph type="title"/>
          </p:nvPr>
        </p:nvSpPr>
        <p:spPr>
          <a:xfrm>
            <a:off x="838200" y="-312689"/>
            <a:ext cx="10515600" cy="1325563"/>
          </a:xfrm>
        </p:spPr>
        <p:txBody>
          <a:bodyPr>
            <a:normAutofit/>
          </a:bodyPr>
          <a:lstStyle/>
          <a:p>
            <a:pPr algn="ctr"/>
            <a:r>
              <a:rPr lang="es-CL" sz="4000" b="1" dirty="0">
                <a:solidFill>
                  <a:srgbClr val="1C501C"/>
                </a:solidFill>
              </a:rPr>
              <a:t>Referencias</a:t>
            </a:r>
          </a:p>
        </p:txBody>
      </p:sp>
      <p:sp>
        <p:nvSpPr>
          <p:cNvPr id="3" name="Marcador de contenido 2">
            <a:extLst>
              <a:ext uri="{FF2B5EF4-FFF2-40B4-BE49-F238E27FC236}">
                <a16:creationId xmlns:a16="http://schemas.microsoft.com/office/drawing/2014/main" id="{A52476BC-B75E-EA49-A42F-C6F8D9507C31}"/>
              </a:ext>
            </a:extLst>
          </p:cNvPr>
          <p:cNvSpPr>
            <a:spLocks noGrp="1"/>
          </p:cNvSpPr>
          <p:nvPr>
            <p:ph idx="1"/>
          </p:nvPr>
        </p:nvSpPr>
        <p:spPr>
          <a:xfrm>
            <a:off x="422031" y="815926"/>
            <a:ext cx="10515599" cy="3584064"/>
          </a:xfrm>
        </p:spPr>
        <p:txBody>
          <a:bodyPr>
            <a:noAutofit/>
          </a:bodyPr>
          <a:lstStyle/>
          <a:p>
            <a:pPr marL="0" indent="0">
              <a:lnSpc>
                <a:spcPct val="115000"/>
              </a:lnSpc>
              <a:spcAft>
                <a:spcPts val="1000"/>
              </a:spcAft>
              <a:buNone/>
            </a:pP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Restrepo-Yepes, O. (2017). El derecho a la alimentación como derecho fundamental. </a:t>
            </a:r>
            <a:r>
              <a:rPr lang="es-ES" sz="1400" i="1" dirty="0">
                <a:effectLst/>
                <a:latin typeface="Times New Roman" panose="02020603050405020304" pitchFamily="18" charset="0"/>
                <a:ea typeface="Calibri" panose="020F0502020204030204" pitchFamily="34" charset="0"/>
                <a:cs typeface="Times New Roman" panose="02020603050405020304" pitchFamily="18" charset="0"/>
              </a:rPr>
              <a:t>Opinión Jurídica</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s-CO"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s-ES" sz="1400" dirty="0" err="1">
                <a:effectLst/>
                <a:latin typeface="Times New Roman" panose="02020603050405020304" pitchFamily="18" charset="0"/>
                <a:ea typeface="Calibri" panose="020F0502020204030204" pitchFamily="34" charset="0"/>
                <a:cs typeface="Times New Roman" panose="02020603050405020304" pitchFamily="18" charset="0"/>
              </a:rPr>
              <a:t>Retorillo</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es-ES" sz="1400" dirty="0" err="1">
                <a:effectLst/>
                <a:latin typeface="Times New Roman" panose="02020603050405020304" pitchFamily="18" charset="0"/>
                <a:ea typeface="Calibri" panose="020F0502020204030204" pitchFamily="34" charset="0"/>
                <a:cs typeface="Times New Roman" panose="02020603050405020304" pitchFamily="18" charset="0"/>
              </a:rPr>
              <a:t>Baquer</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 L.-M. (1986). Panorámica de la responsabilidad patrimonial de la Administración en el derecho español. En </a:t>
            </a:r>
            <a:r>
              <a:rPr lang="es-ES" sz="1400" i="1" dirty="0">
                <a:effectLst/>
                <a:latin typeface="Times New Roman" panose="02020603050405020304" pitchFamily="18" charset="0"/>
                <a:ea typeface="Calibri" panose="020F0502020204030204" pitchFamily="34" charset="0"/>
                <a:cs typeface="Times New Roman" panose="02020603050405020304" pitchFamily="18" charset="0"/>
              </a:rPr>
              <a:t>La responsabilidad de la Administración Púbica en Colombia, España, Francia e Italia</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 (pág. 115). Bogotá: Universidad Externado de Colombia.</a:t>
            </a:r>
            <a:endParaRPr lang="es-CO"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Ruiz Orejuela, W. (2010). </a:t>
            </a:r>
            <a:r>
              <a:rPr lang="es-ES" sz="1400" i="1" dirty="0">
                <a:effectLst/>
                <a:latin typeface="Times New Roman" panose="02020603050405020304" pitchFamily="18" charset="0"/>
                <a:ea typeface="Calibri" panose="020F0502020204030204" pitchFamily="34" charset="0"/>
                <a:cs typeface="Times New Roman" panose="02020603050405020304" pitchFamily="18" charset="0"/>
              </a:rPr>
              <a:t>Responsabilidad del Estado y sus regímenes.</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 Bogotá: ECOE Ediciones.</a:t>
            </a:r>
            <a:endParaRPr lang="es-CO"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Ruiz Orejuela, W. (2010). </a:t>
            </a:r>
            <a:r>
              <a:rPr lang="es-ES" sz="1400" i="1" dirty="0">
                <a:effectLst/>
                <a:latin typeface="Times New Roman" panose="02020603050405020304" pitchFamily="18" charset="0"/>
                <a:ea typeface="Calibri" panose="020F0502020204030204" pitchFamily="34" charset="0"/>
                <a:cs typeface="Times New Roman" panose="02020603050405020304" pitchFamily="18" charset="0"/>
              </a:rPr>
              <a:t>Responsabilidad del Estado y sus Regímenes.</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 Bogotá: ECOE EDICIONES.</a:t>
            </a:r>
            <a:endParaRPr lang="es-CO"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Terreros Calle, F. C. (2018). El derecho fundamental a la alimentación en Colombia. En D. F. </a:t>
            </a:r>
            <a:r>
              <a:rPr lang="es-ES" sz="1400" dirty="0" err="1">
                <a:effectLst/>
                <a:latin typeface="Times New Roman" panose="02020603050405020304" pitchFamily="18" charset="0"/>
                <a:ea typeface="Calibri" panose="020F0502020204030204" pitchFamily="34" charset="0"/>
                <a:cs typeface="Times New Roman" panose="02020603050405020304" pitchFamily="18" charset="0"/>
              </a:rPr>
              <a:t>Tarapués</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 Sandino, &amp; A. Murillo Granados, </a:t>
            </a:r>
            <a:r>
              <a:rPr lang="es-ES" sz="1400" i="1" dirty="0">
                <a:effectLst/>
                <a:latin typeface="Times New Roman" panose="02020603050405020304" pitchFamily="18" charset="0"/>
                <a:ea typeface="Calibri" panose="020F0502020204030204" pitchFamily="34" charset="0"/>
                <a:cs typeface="Times New Roman" panose="02020603050405020304" pitchFamily="18" charset="0"/>
              </a:rPr>
              <a:t>Contribuciones al derecho contemporáneo</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 (pág. 315). Cali: Universidad Santiago de Cali.</a:t>
            </a:r>
            <a:endParaRPr lang="es-CO"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Terreros Calle, F. C. (2021). Transformación del derecho a la alimentación de la población migrante, en el contexto de cambio climático en Colombia. En M. </a:t>
            </a:r>
            <a:r>
              <a:rPr lang="es-ES" sz="1400" dirty="0" err="1">
                <a:effectLst/>
                <a:latin typeface="Times New Roman" panose="02020603050405020304" pitchFamily="18" charset="0"/>
                <a:ea typeface="Calibri" panose="020F0502020204030204" pitchFamily="34" charset="0"/>
                <a:cs typeface="Times New Roman" panose="02020603050405020304" pitchFamily="18" charset="0"/>
              </a:rPr>
              <a:t>Bermudez</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 Vásquez, </a:t>
            </a:r>
            <a:r>
              <a:rPr lang="es-ES" sz="1400" i="1" dirty="0">
                <a:effectLst/>
                <a:latin typeface="Times New Roman" panose="02020603050405020304" pitchFamily="18" charset="0"/>
                <a:ea typeface="Calibri" panose="020F0502020204030204" pitchFamily="34" charset="0"/>
                <a:cs typeface="Times New Roman" panose="02020603050405020304" pitchFamily="18" charset="0"/>
              </a:rPr>
              <a:t>Luces en el camino: Filosofía y ciencias sociales en tiempo de desconcierto.</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 Madrid: Dykinson.</a:t>
            </a:r>
            <a:endParaRPr lang="es-CO"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Villán Durán, Carlos. 1996. Las obligaciones del Estado. Contenido y alcance. En: Memorias del Seminario El Derecho a la Alimentación como Derecho Humano Fundamental. Caracas del 12 al 14 de julio de 1996. Instituto Internacional Jacques </a:t>
            </a:r>
            <a:r>
              <a:rPr lang="es-ES" sz="1400" dirty="0" err="1">
                <a:effectLst/>
                <a:latin typeface="Times New Roman" panose="02020603050405020304" pitchFamily="18" charset="0"/>
                <a:ea typeface="Calibri" panose="020F0502020204030204" pitchFamily="34" charset="0"/>
                <a:cs typeface="Times New Roman" panose="02020603050405020304" pitchFamily="18" charset="0"/>
              </a:rPr>
              <a:t>Maritain</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 Presidencia de la República de Venezuela. </a:t>
            </a:r>
            <a:r>
              <a:rPr lang="es-ES" sz="1400" dirty="0" err="1">
                <a:effectLst/>
                <a:latin typeface="Times New Roman" panose="02020603050405020304" pitchFamily="18" charset="0"/>
                <a:ea typeface="Calibri" panose="020F0502020204030204" pitchFamily="34" charset="0"/>
                <a:cs typeface="Times New Roman" panose="02020603050405020304" pitchFamily="18" charset="0"/>
              </a:rPr>
              <a:t>Fondazione</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 Mondo </a:t>
            </a:r>
            <a:r>
              <a:rPr lang="es-ES" sz="1400" dirty="0" err="1">
                <a:effectLst/>
                <a:latin typeface="Times New Roman" panose="02020603050405020304" pitchFamily="18" charset="0"/>
                <a:ea typeface="Calibri" panose="020F0502020204030204" pitchFamily="34" charset="0"/>
                <a:cs typeface="Times New Roman" panose="02020603050405020304" pitchFamily="18" charset="0"/>
              </a:rPr>
              <a:t>Unito</a:t>
            </a:r>
            <a:r>
              <a:rPr lang="es-ES" sz="1400" dirty="0">
                <a:effectLst/>
                <a:latin typeface="Times New Roman" panose="02020603050405020304" pitchFamily="18" charset="0"/>
                <a:ea typeface="Calibri" panose="020F0502020204030204" pitchFamily="34" charset="0"/>
                <a:cs typeface="Times New Roman" panose="02020603050405020304" pitchFamily="18" charset="0"/>
              </a:rPr>
              <a:t>. Ediciones Fundación Polar. Caracas. pp. 39-56.</a:t>
            </a:r>
            <a:endParaRPr lang="es-CO"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s-ES"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88344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1526698"/>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 oda.pptx.potx" id="{CD332F01-3128-42E0-AB92-1A4BCC4B702D}" vid="{493CC4C7-BD1E-41AE-89E9-C749ED651343}"/>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69574DCA5E8CEA4E912B7198CE871E35" ma:contentTypeVersion="13" ma:contentTypeDescription="Creare un nuovo documento." ma:contentTypeScope="" ma:versionID="859e25f02032943d6c78fa49a375f49d">
  <xsd:schema xmlns:xsd="http://www.w3.org/2001/XMLSchema" xmlns:xs="http://www.w3.org/2001/XMLSchema" xmlns:p="http://schemas.microsoft.com/office/2006/metadata/properties" xmlns:ns3="8c2680b1-8717-4e17-af8a-c3c5948a3503" xmlns:ns4="3c9ac98d-36e3-464e-9a3d-571690e2b8cf" targetNamespace="http://schemas.microsoft.com/office/2006/metadata/properties" ma:root="true" ma:fieldsID="745b9142f29a0f3b6ba24a32d1432f24" ns3:_="" ns4:_="">
    <xsd:import namespace="8c2680b1-8717-4e17-af8a-c3c5948a3503"/>
    <xsd:import namespace="3c9ac98d-36e3-464e-9a3d-571690e2b8c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2680b1-8717-4e17-af8a-c3c5948a3503"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element name="SharingHintHash" ma:index="10" nillable="true" ma:displayName="Hash suggerimento condivisione"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9ac98d-36e3-464e-9a3d-571690e2b8c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0EEFF4-CFAF-4EFD-9D21-A00AF9C5EE1C}">
  <ds:schemaRefs>
    <ds:schemaRef ds:uri="http://schemas.microsoft.com/sharepoint/v3/contenttype/forms"/>
  </ds:schemaRefs>
</ds:datastoreItem>
</file>

<file path=customXml/itemProps2.xml><?xml version="1.0" encoding="utf-8"?>
<ds:datastoreItem xmlns:ds="http://schemas.openxmlformats.org/officeDocument/2006/customXml" ds:itemID="{5BCDD318-1496-4E70-84E5-F768A79A1BF7}">
  <ds:schemaRefs>
    <ds:schemaRef ds:uri="http://purl.org/dc/dcmitype/"/>
    <ds:schemaRef ds:uri="http://schemas.microsoft.com/office/infopath/2007/PartnerControls"/>
    <ds:schemaRef ds:uri="3c9ac98d-36e3-464e-9a3d-571690e2b8cf"/>
    <ds:schemaRef ds:uri="http://purl.org/dc/elements/1.1/"/>
    <ds:schemaRef ds:uri="http://schemas.microsoft.com/office/2006/metadata/properties"/>
    <ds:schemaRef ds:uri="http://schemas.microsoft.com/office/2006/documentManagement/types"/>
    <ds:schemaRef ds:uri="http://purl.org/dc/terms/"/>
    <ds:schemaRef ds:uri="8c2680b1-8717-4e17-af8a-c3c5948a350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3B761D7-D61F-4B3E-AC9E-88C9AC78A2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2680b1-8717-4e17-af8a-c3c5948a3503"/>
    <ds:schemaRef ds:uri="3c9ac98d-36e3-464e-9a3d-571690e2b8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Presentación oda.pptx</Template>
  <TotalTime>2621</TotalTime>
  <Words>4786</Words>
  <Application>Microsoft Office PowerPoint</Application>
  <PresentationFormat>Panorámica</PresentationFormat>
  <Paragraphs>131</Paragraphs>
  <Slides>32</Slides>
  <Notes>13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32</vt:i4>
      </vt:variant>
    </vt:vector>
  </HeadingPairs>
  <TitlesOfParts>
    <vt:vector size="37" baseType="lpstr">
      <vt:lpstr>Arial</vt:lpstr>
      <vt:lpstr>Calibri</vt:lpstr>
      <vt:lpstr>Calibri Light</vt:lpstr>
      <vt:lpstr>Times New Roman</vt:lpstr>
      <vt:lpstr>Tema de Office</vt:lpstr>
      <vt:lpstr>Presentación de PowerPoint</vt:lpstr>
      <vt:lpstr>Introducción: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Responsabilidad patrimonial extracontractual del Estado:</vt:lpstr>
      <vt:lpstr>Responsabilidad patrimonial extracontractual del Estado:</vt:lpstr>
      <vt:lpstr>Responsabilidad patrimonial extracontractual del Estado:</vt:lpstr>
      <vt:lpstr>Responsabilidad objetiva del Estado:</vt:lpstr>
      <vt:lpstr>Responsabilidad objetiva del Estado: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Conclusiones</vt:lpstr>
      <vt:lpstr>Conclusiones</vt:lpstr>
      <vt:lpstr>Referencias</vt:lpstr>
      <vt:lpstr>Referencias</vt:lpstr>
      <vt:lpstr>Referencias</vt:lpstr>
      <vt:lpstr>Referencias</vt:lpstr>
      <vt:lpstr>Presentación de PowerPoint</vt:lpstr>
    </vt:vector>
  </TitlesOfParts>
  <Company>FAO of the 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Vega, Javiera (FAORLC)</dc:creator>
  <cp:lastModifiedBy>Sara Martinez-Cañavate Benitez</cp:lastModifiedBy>
  <cp:revision>73</cp:revision>
  <dcterms:created xsi:type="dcterms:W3CDTF">2019-08-20T18:59:33Z</dcterms:created>
  <dcterms:modified xsi:type="dcterms:W3CDTF">2021-09-08T13:50:10Z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0x01010069574DCA5E8CEA4E912B7198CE871E35</vt:lpwstr>
  </property>
</Properties>
</file>